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df" ContentType="application/pd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3F0_E43743FB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1" r:id="rId4"/>
  </p:sldMasterIdLst>
  <p:notesMasterIdLst>
    <p:notesMasterId r:id="rId26"/>
  </p:notesMasterIdLst>
  <p:handoutMasterIdLst>
    <p:handoutMasterId r:id="rId27"/>
  </p:handoutMasterIdLst>
  <p:sldIdLst>
    <p:sldId id="1006" r:id="rId5"/>
    <p:sldId id="884" r:id="rId6"/>
    <p:sldId id="1007" r:id="rId7"/>
    <p:sldId id="1080" r:id="rId8"/>
    <p:sldId id="1037" r:id="rId9"/>
    <p:sldId id="1008" r:id="rId10"/>
    <p:sldId id="1101" r:id="rId11"/>
    <p:sldId id="1109" r:id="rId12"/>
    <p:sldId id="1094" r:id="rId13"/>
    <p:sldId id="1114" r:id="rId14"/>
    <p:sldId id="1102" r:id="rId15"/>
    <p:sldId id="1095" r:id="rId16"/>
    <p:sldId id="1110" r:id="rId17"/>
    <p:sldId id="1115" r:id="rId18"/>
    <p:sldId id="1111" r:id="rId19"/>
    <p:sldId id="1112" r:id="rId20"/>
    <p:sldId id="1113" r:id="rId21"/>
    <p:sldId id="1118" r:id="rId22"/>
    <p:sldId id="1116" r:id="rId23"/>
    <p:sldId id="1119" r:id="rId24"/>
    <p:sldId id="1120" r:id="rId25"/>
  </p:sldIdLst>
  <p:sldSz cx="9144000" cy="5143500" type="screen16x9"/>
  <p:notesSz cx="7099300" cy="10234613"/>
  <p:defaultTextStyle>
    <a:defPPr>
      <a:defRPr lang="de-D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40" userDrawn="1">
          <p15:clr>
            <a:srgbClr val="A4A3A4"/>
          </p15:clr>
        </p15:guide>
        <p15:guide id="2" orient="horz" pos="420">
          <p15:clr>
            <a:srgbClr val="A4A3A4"/>
          </p15:clr>
        </p15:guide>
        <p15:guide id="3" orient="horz" pos="183">
          <p15:clr>
            <a:srgbClr val="A4A3A4"/>
          </p15:clr>
        </p15:guide>
        <p15:guide id="4" orient="horz" pos="657">
          <p15:clr>
            <a:srgbClr val="A4A3A4"/>
          </p15:clr>
        </p15:guide>
        <p15:guide id="5" orient="horz" pos="2893" userDrawn="1">
          <p15:clr>
            <a:srgbClr val="A4A3A4"/>
          </p15:clr>
        </p15:guide>
        <p15:guide id="6" orient="horz" pos="1884" userDrawn="1">
          <p15:clr>
            <a:srgbClr val="A4A3A4"/>
          </p15:clr>
        </p15:guide>
        <p15:guide id="7" pos="408" userDrawn="1">
          <p15:clr>
            <a:srgbClr val="A4A3A4"/>
          </p15:clr>
        </p15:guide>
        <p15:guide id="8" pos="5594">
          <p15:clr>
            <a:srgbClr val="A4A3A4"/>
          </p15:clr>
        </p15:guide>
        <p15:guide id="9" pos="984">
          <p15:clr>
            <a:srgbClr val="A4A3A4"/>
          </p15:clr>
        </p15:guide>
        <p15:guide id="10" pos="3334" userDrawn="1">
          <p15:clr>
            <a:srgbClr val="A4A3A4"/>
          </p15:clr>
        </p15:guide>
        <p15:guide id="11" pos="2472" userDrawn="1">
          <p15:clr>
            <a:srgbClr val="A4A3A4"/>
          </p15:clr>
        </p15:guide>
        <p15:guide id="12" orient="horz" pos="1287" userDrawn="1">
          <p15:clr>
            <a:srgbClr val="A4A3A4"/>
          </p15:clr>
        </p15:guide>
        <p15:guide id="13" orient="horz" pos="3024">
          <p15:clr>
            <a:srgbClr val="A4A3A4"/>
          </p15:clr>
        </p15:guide>
        <p15:guide id="14" pos="4113">
          <p15:clr>
            <a:srgbClr val="A4A3A4"/>
          </p15:clr>
        </p15:guide>
        <p15:guide id="15" orient="horz" pos="3004">
          <p15:clr>
            <a:srgbClr val="A4A3A4"/>
          </p15:clr>
        </p15:guide>
        <p15:guide id="16" pos="16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4" orient="horz" pos="7439">
          <p15:clr>
            <a:srgbClr val="A4A3A4"/>
          </p15:clr>
        </p15:guide>
        <p15:guide id="15" pos="2236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or" initials="M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D061"/>
    <a:srgbClr val="398CCB"/>
    <a:srgbClr val="BCDCF5"/>
    <a:srgbClr val="ED6C84"/>
    <a:srgbClr val="A7BBC5"/>
    <a:srgbClr val="FFF4E0"/>
    <a:srgbClr val="000000"/>
    <a:srgbClr val="DCDCDC"/>
    <a:srgbClr val="E7AD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53" autoAdjust="0"/>
    <p:restoredTop sz="96327" autoAdjust="0"/>
  </p:normalViewPr>
  <p:slideViewPr>
    <p:cSldViewPr snapToGrid="0" showGuides="1">
      <p:cViewPr varScale="1">
        <p:scale>
          <a:sx n="84" d="100"/>
          <a:sy n="84" d="100"/>
        </p:scale>
        <p:origin x="892" y="40"/>
      </p:cViewPr>
      <p:guideLst>
        <p:guide orient="horz" pos="940"/>
        <p:guide orient="horz" pos="420"/>
        <p:guide orient="horz" pos="183"/>
        <p:guide orient="horz" pos="657"/>
        <p:guide orient="horz" pos="2893"/>
        <p:guide orient="horz" pos="1884"/>
        <p:guide pos="408"/>
        <p:guide pos="5594"/>
        <p:guide pos="984"/>
        <p:guide pos="3334"/>
        <p:guide pos="2472"/>
        <p:guide orient="horz" pos="1287"/>
        <p:guide orient="horz" pos="3024"/>
        <p:guide pos="4113"/>
        <p:guide orient="horz" pos="3004"/>
        <p:guide pos="165"/>
      </p:guideLst>
    </p:cSldViewPr>
  </p:slideViewPr>
  <p:outlineViewPr>
    <p:cViewPr>
      <p:scale>
        <a:sx n="33" d="100"/>
        <a:sy n="33" d="100"/>
      </p:scale>
      <p:origin x="0" y="-958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howGuides="1">
      <p:cViewPr>
        <p:scale>
          <a:sx n="60" d="100"/>
          <a:sy n="60" d="100"/>
        </p:scale>
        <p:origin x="-2742" y="-438"/>
      </p:cViewPr>
      <p:guideLst>
        <p:guide orient="horz" pos="7439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omments/modernComment_3F0_E43743F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EC67549-423D-4C8C-BB64-3E97C718ADA6}" authorId="{00000000-0000-0000-0000-000000000000}" created="2022-09-08T08:58:27.52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828827131" sldId="1008"/>
      <ac:spMk id="3" creationId="{B45AA2AD-4677-2123-8039-A4BB6161E28D}"/>
      <ac:txMk cp="624">
        <ac:context len="785" hash="2564831135"/>
      </ac:txMk>
    </ac:txMkLst>
    <p188:pos x="4411994" y="3988191"/>
    <p188:txBody>
      <a:bodyPr/>
      <a:lstStyle/>
      <a:p>
        <a:r>
          <a:rPr lang="de-DE"/>
          <a:t>Evtl. aufzeigen, dass gesamter Zeitraum oder auch Kampagnenzeiträume (bis auf Tagesbasis) gewählt werden können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992740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izenplatzhalter 1"/>
          <p:cNvSpPr>
            <a:spLocks noGrp="1"/>
          </p:cNvSpPr>
          <p:nvPr>
            <p:ph type="body" sz="quarter" idx="3"/>
          </p:nvPr>
        </p:nvSpPr>
        <p:spPr>
          <a:xfrm>
            <a:off x="709614" y="4860924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Folienbildplatzhalter 2"/>
          <p:cNvSpPr>
            <a:spLocks noGrp="1" noRot="1" noChangeAspect="1"/>
          </p:cNvSpPr>
          <p:nvPr>
            <p:ph type="sldImg" idx="2"/>
          </p:nvPr>
        </p:nvSpPr>
        <p:spPr>
          <a:xfrm>
            <a:off x="864242" y="555625"/>
            <a:ext cx="5758808" cy="32400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440648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685800" rtl="0" eaLnBrk="1" latinLnBrk="0" hangingPunct="1">
      <a:spcAft>
        <a:spcPts val="600"/>
      </a:spcAft>
      <a:defRPr sz="1000" kern="1200">
        <a:solidFill>
          <a:schemeClr val="tx2"/>
        </a:solidFill>
        <a:latin typeface="+mn-lt"/>
        <a:ea typeface="+mn-ea"/>
        <a:cs typeface="+mn-cs"/>
      </a:defRPr>
    </a:lvl1pPr>
    <a:lvl2pPr marL="136922" indent="-136922" algn="l" defTabSz="685800" rtl="0" eaLnBrk="1" latinLnBrk="0" hangingPunct="1">
      <a:spcAft>
        <a:spcPts val="600"/>
      </a:spcAft>
      <a:buFont typeface="Arial" pitchFamily="34" charset="0"/>
      <a:buChar char="•"/>
      <a:defRPr sz="1000" kern="1200">
        <a:solidFill>
          <a:schemeClr val="tx2"/>
        </a:solidFill>
        <a:latin typeface="+mn-lt"/>
        <a:ea typeface="+mn-ea"/>
        <a:cs typeface="+mn-cs"/>
      </a:defRPr>
    </a:lvl2pPr>
    <a:lvl3pPr marL="273844" indent="-136922" algn="l" defTabSz="685800" rtl="0" eaLnBrk="1" latinLnBrk="0" hangingPunct="1">
      <a:spcAft>
        <a:spcPts val="600"/>
      </a:spcAft>
      <a:buFont typeface="Symbol" pitchFamily="18" charset="2"/>
      <a:buChar char="-"/>
      <a:defRPr sz="1000" kern="1200">
        <a:solidFill>
          <a:schemeClr val="tx2"/>
        </a:solidFill>
        <a:latin typeface="+mn-lt"/>
        <a:ea typeface="+mn-ea"/>
        <a:cs typeface="+mn-cs"/>
      </a:defRPr>
    </a:lvl3pPr>
    <a:lvl4pPr marL="401241" indent="-127397" algn="l" defTabSz="685800" rtl="0" eaLnBrk="1" latinLnBrk="0" hangingPunct="1">
      <a:spcAft>
        <a:spcPts val="600"/>
      </a:spcAft>
      <a:buFont typeface="Symbol" pitchFamily="18" charset="2"/>
      <a:buChar char="-"/>
      <a:defRPr sz="1000" kern="1200">
        <a:solidFill>
          <a:schemeClr val="tx2"/>
        </a:solidFill>
        <a:latin typeface="+mn-lt"/>
        <a:ea typeface="+mn-ea"/>
        <a:cs typeface="+mn-cs"/>
      </a:defRPr>
    </a:lvl4pPr>
    <a:lvl5pPr marL="538163" indent="-136922" algn="l" defTabSz="685800" rtl="0" eaLnBrk="1" latinLnBrk="0" hangingPunct="1">
      <a:spcAft>
        <a:spcPts val="600"/>
      </a:spcAft>
      <a:buFont typeface="Symbol" pitchFamily="18" charset="2"/>
      <a:buChar char="-"/>
      <a:defRPr sz="1000" kern="1200">
        <a:solidFill>
          <a:schemeClr val="tx2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d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&quot;Menschen begeistern&quot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0" y="0"/>
            <a:ext cx="9147989" cy="46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9864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ild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0" y="0"/>
            <a:ext cx="4572000" cy="4608000"/>
          </a:xfrm>
          <a:solidFill>
            <a:schemeClr val="tx2"/>
          </a:solidFill>
        </p:spPr>
        <p:txBody>
          <a:bodyPr lIns="630000" tIns="252000" rIns="360000" bIns="36000"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Tx/>
              <a:buNone/>
              <a:tabLst/>
              <a:defRPr sz="2000" b="1">
                <a:solidFill>
                  <a:schemeClr val="tx1"/>
                </a:solidFill>
              </a:defRPr>
            </a:lvl1pPr>
            <a:lvl2pPr marL="0" indent="0">
              <a:lnSpc>
                <a:spcPct val="95000"/>
              </a:lnSpc>
              <a:spcAft>
                <a:spcPts val="600"/>
              </a:spcAft>
              <a:buFontTx/>
              <a:buNone/>
              <a:defRPr sz="1400" baseline="0">
                <a:solidFill>
                  <a:schemeClr val="tx1"/>
                </a:solidFill>
              </a:defRPr>
            </a:lvl2pPr>
            <a:lvl3pPr marL="179388" indent="-179388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3pPr>
            <a:lvl4pPr marL="360363" indent="-180975">
              <a:lnSpc>
                <a:spcPct val="95000"/>
              </a:lnSpc>
              <a:spcAft>
                <a:spcPts val="600"/>
              </a:spcAft>
              <a:defRPr sz="1400" baseline="0">
                <a:solidFill>
                  <a:schemeClr val="tx1"/>
                </a:solidFill>
              </a:defRPr>
            </a:lvl4pPr>
            <a:lvl5pPr marL="539750" indent="-179388">
              <a:lnSpc>
                <a:spcPct val="95000"/>
              </a:lnSpc>
              <a:spcAft>
                <a:spcPts val="650"/>
              </a:spcAft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Erste Textebene / Headline</a:t>
            </a:r>
          </a:p>
          <a:p>
            <a:pPr lvl="1"/>
            <a:r>
              <a:rPr lang="de-DE"/>
              <a:t>Zweite Textebene </a:t>
            </a:r>
          </a:p>
          <a:p>
            <a:pPr lvl="2"/>
            <a:r>
              <a:rPr lang="de-DE"/>
              <a:t>Dritte Ebene 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4572000" cy="4606925"/>
          </a:xfrm>
        </p:spPr>
        <p:txBody>
          <a:bodyPr/>
          <a:lstStyle>
            <a:lvl1pPr algn="l">
              <a:spcAft>
                <a:spcPts val="0"/>
              </a:spcAft>
              <a:defRPr sz="800"/>
            </a:lvl1pPr>
          </a:lstStyle>
          <a:p>
            <a:r>
              <a:rPr lang="de-DE"/>
              <a:t>Bild 12,8 x 12,7</a:t>
            </a:r>
          </a:p>
          <a:p>
            <a:br>
              <a:rPr lang="de-DE"/>
            </a:br>
            <a:endParaRPr lang="de-DE"/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C838752-F909-0D8F-B107-81F8EC06933E}"/>
              </a:ext>
            </a:extLst>
          </p:cNvPr>
          <p:cNvSpPr txBox="1"/>
          <p:nvPr userDrawn="1"/>
        </p:nvSpPr>
        <p:spPr>
          <a:xfrm>
            <a:off x="2065690" y="4746298"/>
            <a:ext cx="5581157" cy="273844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r>
              <a:rPr lang="de-DE" dirty="0"/>
              <a:t>AGGREGIERTE IMPFHOTLINE-DATEN – Datenüberblick, </a:t>
            </a:r>
            <a:r>
              <a:rPr lang="de-DE" dirty="0">
                <a:solidFill>
                  <a:schemeClr val="tx1"/>
                </a:solidFill>
              </a:rPr>
              <a:t>31.01.2023</a:t>
            </a:r>
            <a:endParaRPr kumimoji="0" lang="de-DE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2920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T // Wichtig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4608000"/>
          </a:xfrm>
          <a:solidFill>
            <a:schemeClr val="accent3"/>
          </a:solidFill>
        </p:spPr>
        <p:txBody>
          <a:bodyPr lIns="630000" rIns="360000" anchor="ctr"/>
          <a:lstStyle>
            <a:lvl1pPr>
              <a:lnSpc>
                <a:spcPct val="90000"/>
              </a:lnSpc>
              <a:spcAft>
                <a:spcPts val="2000"/>
              </a:spcAft>
              <a:defRPr sz="4000" b="1"/>
            </a:lvl1pPr>
            <a:lvl2pPr marL="0" indent="0">
              <a:spcAft>
                <a:spcPts val="1000"/>
              </a:spcAft>
              <a:buNone/>
              <a:defRPr sz="2000"/>
            </a:lvl2pPr>
            <a:lvl3pPr marL="180000" indent="-180000">
              <a:spcAft>
                <a:spcPts val="1000"/>
              </a:spcAft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9D52AA1-CC00-5B6F-C65C-8E04DC5B9F44}"/>
              </a:ext>
            </a:extLst>
          </p:cNvPr>
          <p:cNvSpPr txBox="1"/>
          <p:nvPr userDrawn="1"/>
        </p:nvSpPr>
        <p:spPr>
          <a:xfrm>
            <a:off x="2065690" y="4746298"/>
            <a:ext cx="5581157" cy="273844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r>
              <a:rPr lang="de-DE" dirty="0"/>
              <a:t>AGGREGIERTE IMPFHOTLINE-DATEN – Datenüberblick, 10.03</a:t>
            </a:r>
            <a:r>
              <a:rPr lang="de-DE" dirty="0">
                <a:solidFill>
                  <a:schemeClr val="tx1"/>
                </a:solidFill>
              </a:rPr>
              <a:t>.2023</a:t>
            </a:r>
            <a:endParaRPr kumimoji="0" lang="de-DE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9859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chtiger Text // 3 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0"/>
            <a:ext cx="9144000" cy="4618038"/>
          </a:xfrm>
          <a:solidFill>
            <a:schemeClr val="tx2"/>
          </a:solidFill>
        </p:spPr>
        <p:txBody>
          <a:bodyPr lIns="630000" tIns="252000" rIns="396000" bIns="18000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 baseline="0">
                <a:solidFill>
                  <a:schemeClr val="tx1"/>
                </a:solidFill>
              </a:defRPr>
            </a:lvl1pPr>
            <a:lvl2pPr marL="0" indent="0">
              <a:lnSpc>
                <a:spcPct val="95000"/>
              </a:lnSpc>
              <a:spcAft>
                <a:spcPts val="650"/>
              </a:spcAft>
              <a:buFontTx/>
              <a:buNone/>
              <a:defRPr sz="1300" baseline="0">
                <a:solidFill>
                  <a:schemeClr val="bg1"/>
                </a:solidFill>
              </a:defRPr>
            </a:lvl2pPr>
            <a:lvl3pPr marL="179388" indent="-179388">
              <a:lnSpc>
                <a:spcPct val="95000"/>
              </a:lnSpc>
              <a:spcAft>
                <a:spcPts val="500"/>
              </a:spcAft>
              <a:buFont typeface="Arial" panose="020B0604020202020204" pitchFamily="34" charset="0"/>
              <a:buChar char="•"/>
              <a:defRPr sz="1300" baseline="0">
                <a:solidFill>
                  <a:schemeClr val="bg1"/>
                </a:solidFill>
              </a:defRPr>
            </a:lvl3pPr>
            <a:lvl4pPr marL="360363" indent="-180975">
              <a:lnSpc>
                <a:spcPct val="95000"/>
              </a:lnSpc>
              <a:spcAft>
                <a:spcPts val="500"/>
              </a:spcAft>
              <a:defRPr sz="1300" baseline="0">
                <a:solidFill>
                  <a:schemeClr val="bg1"/>
                </a:solidFill>
              </a:defRPr>
            </a:lvl4pPr>
            <a:lvl5pPr marL="539750" indent="-179388">
              <a:lnSpc>
                <a:spcPct val="95000"/>
              </a:lnSpc>
              <a:defRPr sz="1300">
                <a:solidFill>
                  <a:schemeClr val="bg1"/>
                </a:solidFill>
              </a:defRPr>
            </a:lvl5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Die Headline ist auch das Farbfeld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sz="quarter" idx="17" hasCustomPrompt="1"/>
          </p:nvPr>
        </p:nvSpPr>
        <p:spPr>
          <a:xfrm>
            <a:off x="587710" y="968137"/>
            <a:ext cx="2592000" cy="3456000"/>
          </a:xfrm>
        </p:spPr>
        <p:txBody>
          <a:bodyPr/>
          <a:lstStyle>
            <a:lvl1pPr>
              <a:spcAft>
                <a:spcPts val="1000"/>
              </a:spcAft>
              <a:defRPr sz="2000" b="1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Erste Textebene</a:t>
            </a:r>
          </a:p>
          <a:p>
            <a:pPr lvl="1"/>
            <a:r>
              <a:rPr lang="de-DE"/>
              <a:t>Zweite Textebene </a:t>
            </a:r>
          </a:p>
          <a:p>
            <a:pPr lvl="2"/>
            <a:r>
              <a:rPr lang="de-DE"/>
              <a:t>Dritte Ebene 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sz="quarter" idx="18" hasCustomPrompt="1"/>
          </p:nvPr>
        </p:nvSpPr>
        <p:spPr>
          <a:xfrm>
            <a:off x="3464394" y="968137"/>
            <a:ext cx="2592000" cy="3456000"/>
          </a:xfrm>
        </p:spPr>
        <p:txBody>
          <a:bodyPr/>
          <a:lstStyle>
            <a:lvl1pPr>
              <a:spcAft>
                <a:spcPts val="1000"/>
              </a:spcAft>
              <a:defRPr sz="2000" b="1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Erste Textebene</a:t>
            </a:r>
          </a:p>
          <a:p>
            <a:pPr lvl="1"/>
            <a:r>
              <a:rPr lang="de-DE"/>
              <a:t>Zweite Textebene </a:t>
            </a:r>
          </a:p>
          <a:p>
            <a:pPr lvl="2"/>
            <a:r>
              <a:rPr lang="de-DE"/>
              <a:t>Dritte Ebene 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sz="quarter" idx="19" hasCustomPrompt="1"/>
          </p:nvPr>
        </p:nvSpPr>
        <p:spPr>
          <a:xfrm>
            <a:off x="6341078" y="968137"/>
            <a:ext cx="2592000" cy="3456000"/>
          </a:xfrm>
        </p:spPr>
        <p:txBody>
          <a:bodyPr/>
          <a:lstStyle>
            <a:lvl1pPr>
              <a:spcAft>
                <a:spcPts val="1000"/>
              </a:spcAft>
              <a:defRPr sz="2000" b="1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Erste Textebene</a:t>
            </a:r>
          </a:p>
          <a:p>
            <a:pPr lvl="1"/>
            <a:r>
              <a:rPr lang="de-DE"/>
              <a:t>Zweite Textebene </a:t>
            </a:r>
          </a:p>
          <a:p>
            <a:pPr lvl="2"/>
            <a:r>
              <a:rPr lang="de-DE"/>
              <a:t>Dritte Ebene 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60859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chtiger Text &quot;Menschen begeistern&quot; // 3 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pieren 14"/>
          <p:cNvGrpSpPr/>
          <p:nvPr userDrawn="1"/>
        </p:nvGrpSpPr>
        <p:grpSpPr>
          <a:xfrm>
            <a:off x="0" y="0"/>
            <a:ext cx="9150135" cy="4603750"/>
            <a:chOff x="0" y="1746"/>
            <a:chExt cx="9150135" cy="4603750"/>
          </a:xfrm>
        </p:grpSpPr>
        <p:sp>
          <p:nvSpPr>
            <p:cNvPr id="16" name="Rechteck 15"/>
            <p:cNvSpPr/>
            <p:nvPr userDrawn="1"/>
          </p:nvSpPr>
          <p:spPr>
            <a:xfrm>
              <a:off x="0" y="1746"/>
              <a:ext cx="9142413" cy="4603750"/>
            </a:xfrm>
            <a:prstGeom prst="rect">
              <a:avLst/>
            </a:prstGeom>
            <a:solidFill>
              <a:srgbClr val="FFF1D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1400"/>
            </a:p>
          </p:txBody>
        </p:sp>
        <p:pic>
          <p:nvPicPr>
            <p:cNvPr id="17" name="Picture 2" descr="C:\Users\olpose\Desktop\Credential-Farbphone-gkk_v1.jpg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596400"/>
              <a:ext cx="9150135" cy="100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Inhaltsplatzhalter 2"/>
          <p:cNvSpPr>
            <a:spLocks noGrp="1"/>
          </p:cNvSpPr>
          <p:nvPr>
            <p:ph sz="quarter" idx="17" hasCustomPrompt="1"/>
          </p:nvPr>
        </p:nvSpPr>
        <p:spPr>
          <a:xfrm>
            <a:off x="587710" y="193664"/>
            <a:ext cx="2592000" cy="3420000"/>
          </a:xfrm>
          <a:noFill/>
        </p:spPr>
        <p:txBody>
          <a:bodyPr/>
          <a:lstStyle>
            <a:lvl1pPr>
              <a:spcAft>
                <a:spcPts val="1600"/>
              </a:spcAft>
              <a:defRPr sz="2000" b="1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Erste Textebene</a:t>
            </a:r>
          </a:p>
          <a:p>
            <a:pPr lvl="1"/>
            <a:r>
              <a:rPr lang="de-DE"/>
              <a:t>Zweite Textebene </a:t>
            </a:r>
          </a:p>
          <a:p>
            <a:pPr lvl="2"/>
            <a:r>
              <a:rPr lang="de-DE"/>
              <a:t>Dritte Ebene 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sz="quarter" idx="18" hasCustomPrompt="1"/>
          </p:nvPr>
        </p:nvSpPr>
        <p:spPr>
          <a:xfrm>
            <a:off x="3464394" y="193664"/>
            <a:ext cx="2592000" cy="3420000"/>
          </a:xfrm>
          <a:noFill/>
        </p:spPr>
        <p:txBody>
          <a:bodyPr/>
          <a:lstStyle>
            <a:lvl1pPr>
              <a:spcAft>
                <a:spcPts val="1600"/>
              </a:spcAft>
              <a:defRPr sz="2000" b="1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Erste Textebene</a:t>
            </a:r>
          </a:p>
          <a:p>
            <a:pPr lvl="1"/>
            <a:r>
              <a:rPr lang="de-DE"/>
              <a:t>Zweite Textebene </a:t>
            </a:r>
          </a:p>
          <a:p>
            <a:pPr lvl="2"/>
            <a:r>
              <a:rPr lang="de-DE"/>
              <a:t>Dritte Ebene 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sz="quarter" idx="19" hasCustomPrompt="1"/>
          </p:nvPr>
        </p:nvSpPr>
        <p:spPr>
          <a:xfrm>
            <a:off x="6341078" y="193664"/>
            <a:ext cx="2592000" cy="3420000"/>
          </a:xfrm>
          <a:noFill/>
        </p:spPr>
        <p:txBody>
          <a:bodyPr/>
          <a:lstStyle>
            <a:lvl1pPr>
              <a:spcAft>
                <a:spcPts val="1600"/>
              </a:spcAft>
              <a:defRPr sz="2000" b="1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Erste Textebene</a:t>
            </a:r>
          </a:p>
          <a:p>
            <a:pPr lvl="1"/>
            <a:r>
              <a:rPr lang="de-DE"/>
              <a:t>Zweite Textebene </a:t>
            </a:r>
          </a:p>
          <a:p>
            <a:pPr lvl="2"/>
            <a:r>
              <a:rPr lang="de-DE"/>
              <a:t>Dritte Ebene 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87726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&quot;Dialog&quot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dialog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4600575"/>
          </a:xfrm>
          <a:prstGeom prst="rect">
            <a:avLst/>
          </a:prstGeom>
        </p:spPr>
      </p:pic>
      <p:sp>
        <p:nvSpPr>
          <p:cNvPr id="5" name="Textplatzhalter 19"/>
          <p:cNvSpPr txBox="1">
            <a:spLocks/>
          </p:cNvSpPr>
          <p:nvPr userDrawn="1"/>
        </p:nvSpPr>
        <p:spPr>
          <a:xfrm>
            <a:off x="0" y="0"/>
            <a:ext cx="9144000" cy="897467"/>
          </a:xfrm>
          <a:prstGeom prst="rect">
            <a:avLst/>
          </a:prstGeom>
          <a:noFill/>
        </p:spPr>
        <p:txBody>
          <a:bodyPr vert="horz" lIns="396000" tIns="252000" rIns="216000" bIns="0" rtlCol="0" anchor="t" anchorCtr="0">
            <a:noAutofit/>
          </a:bodyPr>
          <a:lstStyle>
            <a:defPPr>
              <a:defRPr lang="de-DE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Unsere</a:t>
            </a:r>
            <a:r>
              <a:rPr kumimoji="0" lang="de-DE" sz="20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DIALOG Werte</a:t>
            </a:r>
            <a:endParaRPr kumimoji="0" lang="de-DE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44766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0"/>
            <a:ext cx="3672000" cy="4608000"/>
          </a:xfrm>
          <a:solidFill>
            <a:schemeClr val="accent4"/>
          </a:solidFill>
        </p:spPr>
        <p:txBody>
          <a:bodyPr lIns="630000" tIns="252000" rIns="180000" bIns="252000" anchor="ctr"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 sz="2000" b="1" baseline="0">
                <a:solidFill>
                  <a:schemeClr val="tx1"/>
                </a:solidFill>
              </a:defRPr>
            </a:lvl1pPr>
            <a:lvl2pPr marL="180000" indent="-180000">
              <a:lnSpc>
                <a:spcPct val="95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2000" b="1" baseline="0">
                <a:solidFill>
                  <a:schemeClr val="tx1"/>
                </a:solidFill>
              </a:defRPr>
            </a:lvl2pPr>
            <a:lvl3pPr marL="179388" indent="-179388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3pPr>
            <a:lvl4pPr marL="360363" indent="-180975">
              <a:lnSpc>
                <a:spcPct val="95000"/>
              </a:lnSpc>
              <a:spcAft>
                <a:spcPts val="600"/>
              </a:spcAft>
              <a:defRPr sz="1400" baseline="0">
                <a:solidFill>
                  <a:schemeClr val="tx1"/>
                </a:solidFill>
              </a:defRPr>
            </a:lvl4pPr>
            <a:lvl5pPr marL="539750" indent="-179388">
              <a:lnSpc>
                <a:spcPct val="95000"/>
              </a:lnSpc>
              <a:spcAft>
                <a:spcPts val="650"/>
              </a:spcAft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Zitat</a:t>
            </a:r>
          </a:p>
          <a:p>
            <a:pPr lvl="1"/>
            <a:r>
              <a:rPr lang="de-DE"/>
              <a:t>Zweite Textebene</a:t>
            </a:r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5" hasCustomPrompt="1"/>
          </p:nvPr>
        </p:nvSpPr>
        <p:spPr>
          <a:xfrm>
            <a:off x="3672000" y="0"/>
            <a:ext cx="5472000" cy="4606925"/>
          </a:xfrm>
        </p:spPr>
        <p:txBody>
          <a:bodyPr/>
          <a:lstStyle>
            <a:lvl1pPr algn="l">
              <a:spcAft>
                <a:spcPts val="0"/>
              </a:spcAft>
              <a:defRPr sz="800"/>
            </a:lvl1pPr>
          </a:lstStyle>
          <a:p>
            <a:r>
              <a:rPr lang="de-DE"/>
              <a:t>Bild 12,8 x  15,2</a:t>
            </a:r>
          </a:p>
          <a:p>
            <a:br>
              <a:rPr lang="de-DE"/>
            </a:br>
            <a:endParaRPr lang="de-DE"/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22927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472000" y="0"/>
            <a:ext cx="3672000" cy="4608000"/>
          </a:xfrm>
          <a:solidFill>
            <a:schemeClr val="tx2"/>
          </a:solidFill>
        </p:spPr>
        <p:txBody>
          <a:bodyPr lIns="630000" tIns="252000" rIns="36000" bIns="252000" anchor="ctr"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Tx/>
              <a:buNone/>
              <a:tabLst/>
              <a:defRPr sz="2000" b="1">
                <a:solidFill>
                  <a:schemeClr val="tx1"/>
                </a:solidFill>
              </a:defRPr>
            </a:lvl1pPr>
            <a:lvl2pPr marL="0" indent="0">
              <a:lnSpc>
                <a:spcPct val="95000"/>
              </a:lnSpc>
              <a:spcAft>
                <a:spcPts val="600"/>
              </a:spcAft>
              <a:buFontTx/>
              <a:buNone/>
              <a:defRPr sz="1400" baseline="0">
                <a:solidFill>
                  <a:schemeClr val="tx1"/>
                </a:solidFill>
              </a:defRPr>
            </a:lvl2pPr>
            <a:lvl3pPr marL="179388" indent="-179388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3pPr>
            <a:lvl4pPr marL="360363" indent="-180975">
              <a:lnSpc>
                <a:spcPct val="95000"/>
              </a:lnSpc>
              <a:spcAft>
                <a:spcPts val="600"/>
              </a:spcAft>
              <a:defRPr sz="1400" baseline="0">
                <a:solidFill>
                  <a:schemeClr val="tx1"/>
                </a:solidFill>
              </a:defRPr>
            </a:lvl4pPr>
            <a:lvl5pPr marL="539750" indent="-179388">
              <a:lnSpc>
                <a:spcPct val="95000"/>
              </a:lnSpc>
              <a:spcAft>
                <a:spcPts val="650"/>
              </a:spcAft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Erste Textebene / Headline</a:t>
            </a:r>
          </a:p>
          <a:p>
            <a:pPr lvl="1"/>
            <a:r>
              <a:rPr lang="de-DE"/>
              <a:t>Zweite Textebene </a:t>
            </a:r>
          </a:p>
          <a:p>
            <a:pPr lvl="2"/>
            <a:r>
              <a:rPr lang="de-DE"/>
              <a:t>Dritte Ebene 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5472000" cy="4606925"/>
          </a:xfrm>
        </p:spPr>
        <p:txBody>
          <a:bodyPr/>
          <a:lstStyle>
            <a:lvl1pPr algn="l">
              <a:spcAft>
                <a:spcPts val="0"/>
              </a:spcAft>
              <a:defRPr sz="800"/>
            </a:lvl1pPr>
          </a:lstStyle>
          <a:p>
            <a:r>
              <a:rPr lang="de-DE"/>
              <a:t>Bild 12,8 x  15,2</a:t>
            </a:r>
          </a:p>
          <a:p>
            <a:br>
              <a:rPr lang="de-DE"/>
            </a:br>
            <a:endParaRPr lang="de-DE"/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63044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n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danke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460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247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0"/>
            <a:ext cx="9142413" cy="4603750"/>
          </a:xfrm>
          <a:prstGeom prst="rect">
            <a:avLst/>
          </a:prstGeom>
          <a:solidFill>
            <a:srgbClr val="97AEB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400"/>
          </a:p>
        </p:txBody>
      </p:sp>
      <p:sp>
        <p:nvSpPr>
          <p:cNvPr id="2" name="Textfeld 1"/>
          <p:cNvSpPr txBox="1"/>
          <p:nvPr userDrawn="1"/>
        </p:nvSpPr>
        <p:spPr>
          <a:xfrm>
            <a:off x="592861" y="3488329"/>
            <a:ext cx="8388100" cy="914400"/>
          </a:xfrm>
          <a:prstGeom prst="rect">
            <a:avLst/>
          </a:prstGeom>
          <a:noFill/>
          <a:ln>
            <a:noFill/>
          </a:ln>
        </p:spPr>
        <p:txBody>
          <a:bodyPr vert="horz" wrap="none" lIns="36000" tIns="36000" rIns="36000" bIns="36000" rtlCol="0" anchor="ctr" anchorCtr="0">
            <a:noAutofit/>
          </a:bodyPr>
          <a:lstStyle/>
          <a:p>
            <a:pPr algn="l"/>
            <a:r>
              <a:rPr lang="de-DE" sz="1400" b="0" dirty="0">
                <a:solidFill>
                  <a:srgbClr val="000000"/>
                </a:solidFill>
              </a:rPr>
              <a:t>Die hier erarbeiteten Gedanken und Vorschläge sind geistiges Eigentum der Agentur </a:t>
            </a:r>
            <a:br>
              <a:rPr lang="de-DE" sz="1400" b="0" dirty="0">
                <a:solidFill>
                  <a:srgbClr val="000000"/>
                </a:solidFill>
              </a:rPr>
            </a:br>
            <a:r>
              <a:rPr lang="de-DE" sz="1400" b="0" dirty="0" err="1">
                <a:solidFill>
                  <a:srgbClr val="000000"/>
                </a:solidFill>
              </a:rPr>
              <a:t>gkk</a:t>
            </a:r>
            <a:r>
              <a:rPr lang="de-DE" sz="1400" b="0" dirty="0">
                <a:solidFill>
                  <a:srgbClr val="000000"/>
                </a:solidFill>
              </a:rPr>
              <a:t> </a:t>
            </a:r>
            <a:r>
              <a:rPr lang="de-DE" sz="1400" b="0" dirty="0" err="1">
                <a:solidFill>
                  <a:srgbClr val="000000"/>
                </a:solidFill>
              </a:rPr>
              <a:t>DialogGroup</a:t>
            </a:r>
            <a:r>
              <a:rPr lang="de-DE" sz="1400" b="0" dirty="0">
                <a:solidFill>
                  <a:srgbClr val="000000"/>
                </a:solidFill>
              </a:rPr>
              <a:t> GmbH und unterliegen dem Urheberrecht. Jede ganze oder teilweise </a:t>
            </a:r>
            <a:br>
              <a:rPr lang="de-DE" sz="1400" b="0" dirty="0">
                <a:solidFill>
                  <a:srgbClr val="000000"/>
                </a:solidFill>
              </a:rPr>
            </a:br>
            <a:r>
              <a:rPr lang="de-DE" sz="1400" b="0" dirty="0">
                <a:solidFill>
                  <a:srgbClr val="000000"/>
                </a:solidFill>
              </a:rPr>
              <a:t>Vervielfältigung sowie jede Weitergabe an Dritte ist nicht gestattet.</a:t>
            </a:r>
            <a:endParaRPr lang="de-DE" sz="1400" b="0" baseline="30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9452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S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0"/>
            <a:ext cx="9144000" cy="4608000"/>
          </a:xfrm>
          <a:prstGeom prst="rect">
            <a:avLst/>
          </a:prstGeom>
          <a:solidFill>
            <a:srgbClr val="A7BBC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40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93124" y="0"/>
            <a:ext cx="7920000" cy="4608000"/>
          </a:xfrm>
        </p:spPr>
        <p:txBody>
          <a:bodyPr anchor="ctr"/>
          <a:lstStyle>
            <a:lvl1pPr>
              <a:lnSpc>
                <a:spcPct val="90000"/>
              </a:lnSpc>
              <a:spcAft>
                <a:spcPts val="0"/>
              </a:spcAft>
              <a:defRPr sz="5800" cap="all" baseline="0"/>
            </a:lvl1pPr>
            <a:lvl2pPr marL="0" indent="0">
              <a:lnSpc>
                <a:spcPct val="95000"/>
              </a:lnSpc>
              <a:spcAft>
                <a:spcPts val="0"/>
              </a:spcAft>
              <a:buFontTx/>
              <a:buNone/>
              <a:defRPr sz="2000"/>
            </a:lvl2pPr>
          </a:lstStyle>
          <a:p>
            <a:pPr lvl="0"/>
            <a:r>
              <a:rPr lang="de-DE"/>
              <a:t>Case</a:t>
            </a:r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29848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gkk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4606926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93124" y="0"/>
            <a:ext cx="7920000" cy="4608000"/>
          </a:xfrm>
        </p:spPr>
        <p:txBody>
          <a:bodyPr anchor="ctr"/>
          <a:lstStyle>
            <a:lvl1pPr>
              <a:lnSpc>
                <a:spcPct val="90000"/>
              </a:lnSpc>
              <a:spcAft>
                <a:spcPts val="0"/>
              </a:spcAft>
              <a:defRPr sz="5800" cap="all" baseline="0"/>
            </a:lvl1pPr>
            <a:lvl2pPr marL="0" indent="0">
              <a:lnSpc>
                <a:spcPct val="95000"/>
              </a:lnSpc>
              <a:spcAft>
                <a:spcPts val="0"/>
              </a:spcAft>
              <a:buFontTx/>
              <a:buNone/>
              <a:defRPr sz="2000"/>
            </a:lvl2pPr>
          </a:lstStyle>
          <a:p>
            <a:pPr lvl="0"/>
            <a:r>
              <a:rPr lang="de-DE"/>
              <a:t>Titel der präsentation</a:t>
            </a:r>
          </a:p>
          <a:p>
            <a:pPr lvl="1"/>
            <a:r>
              <a:rPr lang="de-DE"/>
              <a:t>00.00.2018</a:t>
            </a:r>
          </a:p>
        </p:txBody>
      </p:sp>
    </p:spTree>
    <p:extLst>
      <p:ext uri="{BB962C8B-B14F-4D97-AF65-F5344CB8AC3E}">
        <p14:creationId xmlns:p14="http://schemas.microsoft.com/office/powerpoint/2010/main" val="11733200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S 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0"/>
            <a:ext cx="9144000" cy="4608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40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93124" y="0"/>
            <a:ext cx="7920000" cy="4608000"/>
          </a:xfrm>
        </p:spPr>
        <p:txBody>
          <a:bodyPr anchor="ctr"/>
          <a:lstStyle>
            <a:lvl1pPr>
              <a:lnSpc>
                <a:spcPct val="90000"/>
              </a:lnSpc>
              <a:spcAft>
                <a:spcPts val="0"/>
              </a:spcAft>
              <a:defRPr sz="5800" cap="all" baseline="0"/>
            </a:lvl1pPr>
            <a:lvl2pPr marL="0" indent="0">
              <a:lnSpc>
                <a:spcPct val="95000"/>
              </a:lnSpc>
              <a:spcAft>
                <a:spcPts val="0"/>
              </a:spcAft>
              <a:buFontTx/>
              <a:buNone/>
              <a:defRPr sz="2000"/>
            </a:lvl2pPr>
          </a:lstStyle>
          <a:p>
            <a:pPr lvl="0"/>
            <a:r>
              <a:rPr lang="de-DE" dirty="0"/>
              <a:t>Case </a:t>
            </a:r>
            <a:r>
              <a:rPr lang="de-DE" dirty="0" err="1"/>
              <a:t>zwischentitel</a:t>
            </a:r>
            <a:endParaRPr lang="de-DE" dirty="0"/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2505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400"/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bg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21434" y="4770000"/>
            <a:ext cx="3600000" cy="216000"/>
          </a:xfr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bg1"/>
                </a:solidFill>
              </a:defRPr>
            </a:lvl2pPr>
            <a:lvl3pPr>
              <a:defRPr sz="800">
                <a:solidFill>
                  <a:schemeClr val="bg1"/>
                </a:solidFill>
              </a:defRPr>
            </a:lvl3pPr>
            <a:lvl4pPr>
              <a:defRPr sz="800">
                <a:solidFill>
                  <a:schemeClr val="bg1"/>
                </a:solidFill>
              </a:defRPr>
            </a:lvl4pPr>
            <a:lvl5pPr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Optionale Bildunterschrift</a:t>
            </a:r>
          </a:p>
        </p:txBody>
      </p:sp>
    </p:spTree>
    <p:extLst>
      <p:ext uri="{BB962C8B-B14F-4D97-AF65-F5344CB8AC3E}">
        <p14:creationId xmlns:p14="http://schemas.microsoft.com/office/powerpoint/2010/main" val="27533322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AS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400"/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21434" y="4770000"/>
            <a:ext cx="3600000" cy="216000"/>
          </a:xfrm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de-DE" dirty="0"/>
              <a:t>Optionale Bildunterschrift</a:t>
            </a:r>
          </a:p>
        </p:txBody>
      </p:sp>
    </p:spTree>
    <p:extLst>
      <p:ext uri="{BB962C8B-B14F-4D97-AF65-F5344CB8AC3E}">
        <p14:creationId xmlns:p14="http://schemas.microsoft.com/office/powerpoint/2010/main" val="9662823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728606"/>
          </a:xfrm>
          <a:solidFill>
            <a:srgbClr val="A7BBC5"/>
          </a:solidFill>
        </p:spPr>
        <p:txBody>
          <a:bodyPr lIns="630000" tIns="252000" rIns="180000" bIns="180000">
            <a:spAutoFit/>
          </a:bodyPr>
          <a:lstStyle>
            <a:lvl1pPr>
              <a:lnSpc>
                <a:spcPct val="95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Organigramm</a:t>
            </a:r>
          </a:p>
        </p:txBody>
      </p:sp>
      <p:sp>
        <p:nvSpPr>
          <p:cNvPr id="7" name="Textplatzhalt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204796" y="975499"/>
            <a:ext cx="1006475" cy="241300"/>
          </a:xfrm>
        </p:spPr>
        <p:txBody>
          <a:bodyPr lIns="36000" rIns="0"/>
          <a:lstStyle>
            <a:lvl1pPr>
              <a:lnSpc>
                <a:spcPct val="90000"/>
              </a:lnSpc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Beratung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614329" y="975499"/>
            <a:ext cx="1006475" cy="241300"/>
          </a:xfrm>
        </p:spPr>
        <p:txBody>
          <a:bodyPr lIns="36000" rIns="0"/>
          <a:lstStyle>
            <a:lvl1pPr>
              <a:lnSpc>
                <a:spcPct val="90000"/>
              </a:lnSpc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Kreation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363047" y="1871484"/>
            <a:ext cx="756000" cy="342000"/>
          </a:xfrm>
        </p:spPr>
        <p:txBody>
          <a:bodyPr lIns="36000" rIns="3600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Level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63047" y="2915424"/>
            <a:ext cx="756000" cy="342000"/>
          </a:xfrm>
        </p:spPr>
        <p:txBody>
          <a:bodyPr lIns="36000" rIns="3600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Level</a:t>
            </a:r>
          </a:p>
        </p:txBody>
      </p:sp>
      <p:sp>
        <p:nvSpPr>
          <p:cNvPr id="11" name="Textplatzhalter 2"/>
          <p:cNvSpPr>
            <a:spLocks noGrp="1"/>
          </p:cNvSpPr>
          <p:nvPr>
            <p:ph type="body" sz="quarter" idx="20" hasCustomPrompt="1"/>
          </p:nvPr>
        </p:nvSpPr>
        <p:spPr>
          <a:xfrm>
            <a:off x="350521" y="3966984"/>
            <a:ext cx="756000" cy="342000"/>
          </a:xfrm>
        </p:spPr>
        <p:txBody>
          <a:bodyPr lIns="36000" rIns="3600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Level</a:t>
            </a:r>
          </a:p>
        </p:txBody>
      </p:sp>
      <p:sp>
        <p:nvSpPr>
          <p:cNvPr id="12" name="Textplatzhalter 2"/>
          <p:cNvSpPr>
            <a:spLocks noGrp="1"/>
          </p:cNvSpPr>
          <p:nvPr>
            <p:ph type="body" sz="quarter" idx="21" hasCustomPrompt="1"/>
          </p:nvPr>
        </p:nvSpPr>
        <p:spPr>
          <a:xfrm>
            <a:off x="1204795" y="1871484"/>
            <a:ext cx="1044000" cy="343535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Name</a:t>
            </a:r>
            <a:br>
              <a:rPr lang="de-DE"/>
            </a:br>
            <a:r>
              <a:rPr lang="de-DE"/>
              <a:t>Position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204795" y="2915424"/>
            <a:ext cx="1044000" cy="343535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Name</a:t>
            </a:r>
            <a:br>
              <a:rPr lang="de-DE"/>
            </a:br>
            <a:r>
              <a:rPr lang="de-DE"/>
              <a:t>Position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204795" y="3966984"/>
            <a:ext cx="1044000" cy="343535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Name</a:t>
            </a:r>
            <a:br>
              <a:rPr lang="de-DE"/>
            </a:br>
            <a:r>
              <a:rPr lang="de-DE"/>
              <a:t>Position</a:t>
            </a:r>
          </a:p>
        </p:txBody>
      </p:sp>
      <p:sp>
        <p:nvSpPr>
          <p:cNvPr id="15" name="Textplatzhalter 2"/>
          <p:cNvSpPr>
            <a:spLocks noGrp="1"/>
          </p:cNvSpPr>
          <p:nvPr>
            <p:ph type="body" sz="quarter" idx="24" hasCustomPrompt="1"/>
          </p:nvPr>
        </p:nvSpPr>
        <p:spPr>
          <a:xfrm>
            <a:off x="4614329" y="1871484"/>
            <a:ext cx="1044000" cy="343535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Name</a:t>
            </a:r>
            <a:br>
              <a:rPr lang="de-DE"/>
            </a:br>
            <a:r>
              <a:rPr lang="de-DE"/>
              <a:t>Position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614329" y="2915424"/>
            <a:ext cx="1044000" cy="343535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Name</a:t>
            </a:r>
            <a:br>
              <a:rPr lang="de-DE"/>
            </a:br>
            <a:r>
              <a:rPr lang="de-DE"/>
              <a:t>Position</a:t>
            </a:r>
          </a:p>
        </p:txBody>
      </p:sp>
      <p:sp>
        <p:nvSpPr>
          <p:cNvPr id="17" name="Textplatzhalt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614329" y="3966984"/>
            <a:ext cx="1044000" cy="343535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Name</a:t>
            </a:r>
            <a:br>
              <a:rPr lang="de-DE"/>
            </a:br>
            <a:r>
              <a:rPr lang="de-DE"/>
              <a:t>Position</a:t>
            </a:r>
          </a:p>
        </p:txBody>
      </p:sp>
      <p:sp>
        <p:nvSpPr>
          <p:cNvPr id="18" name="Textplatzhalter 2"/>
          <p:cNvSpPr>
            <a:spLocks noGrp="1"/>
          </p:cNvSpPr>
          <p:nvPr>
            <p:ph type="body" sz="quarter" idx="27" hasCustomPrompt="1"/>
          </p:nvPr>
        </p:nvSpPr>
        <p:spPr>
          <a:xfrm>
            <a:off x="2341307" y="2915424"/>
            <a:ext cx="1044000" cy="343535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Name</a:t>
            </a:r>
            <a:br>
              <a:rPr lang="de-DE"/>
            </a:br>
            <a:r>
              <a:rPr lang="de-DE"/>
              <a:t>Position</a:t>
            </a:r>
          </a:p>
        </p:txBody>
      </p:sp>
      <p:sp>
        <p:nvSpPr>
          <p:cNvPr id="19" name="Textplatzhalter 2"/>
          <p:cNvSpPr>
            <a:spLocks noGrp="1"/>
          </p:cNvSpPr>
          <p:nvPr>
            <p:ph type="body" sz="quarter" idx="28" hasCustomPrompt="1"/>
          </p:nvPr>
        </p:nvSpPr>
        <p:spPr>
          <a:xfrm>
            <a:off x="2341307" y="3966984"/>
            <a:ext cx="1044000" cy="343535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Name</a:t>
            </a:r>
            <a:br>
              <a:rPr lang="de-DE"/>
            </a:br>
            <a:r>
              <a:rPr lang="de-DE"/>
              <a:t>Position</a:t>
            </a:r>
          </a:p>
        </p:txBody>
      </p:sp>
      <p:sp>
        <p:nvSpPr>
          <p:cNvPr id="20" name="Textplatzhalter 2"/>
          <p:cNvSpPr>
            <a:spLocks noGrp="1"/>
          </p:cNvSpPr>
          <p:nvPr>
            <p:ph type="body" sz="quarter" idx="29" hasCustomPrompt="1"/>
          </p:nvPr>
        </p:nvSpPr>
        <p:spPr>
          <a:xfrm>
            <a:off x="3477817" y="2915424"/>
            <a:ext cx="1044000" cy="343535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Name</a:t>
            </a:r>
            <a:br>
              <a:rPr lang="de-DE"/>
            </a:br>
            <a:r>
              <a:rPr lang="de-DE"/>
              <a:t>Position</a:t>
            </a:r>
          </a:p>
        </p:txBody>
      </p:sp>
      <p:sp>
        <p:nvSpPr>
          <p:cNvPr id="21" name="Textplatzhalter 2"/>
          <p:cNvSpPr>
            <a:spLocks noGrp="1"/>
          </p:cNvSpPr>
          <p:nvPr>
            <p:ph type="body" sz="quarter" idx="30" hasCustomPrompt="1"/>
          </p:nvPr>
        </p:nvSpPr>
        <p:spPr>
          <a:xfrm>
            <a:off x="3477817" y="3966984"/>
            <a:ext cx="1044000" cy="343535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Name</a:t>
            </a:r>
            <a:br>
              <a:rPr lang="de-DE"/>
            </a:br>
            <a:r>
              <a:rPr lang="de-DE"/>
              <a:t>Position</a:t>
            </a:r>
          </a:p>
        </p:txBody>
      </p:sp>
      <p:sp>
        <p:nvSpPr>
          <p:cNvPr id="22" name="Textplatzhalter 2"/>
          <p:cNvSpPr>
            <a:spLocks noGrp="1"/>
          </p:cNvSpPr>
          <p:nvPr>
            <p:ph type="body" sz="quarter" idx="31" hasCustomPrompt="1"/>
          </p:nvPr>
        </p:nvSpPr>
        <p:spPr>
          <a:xfrm>
            <a:off x="5750839" y="2915424"/>
            <a:ext cx="1044000" cy="343535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Name</a:t>
            </a:r>
            <a:br>
              <a:rPr lang="de-DE"/>
            </a:br>
            <a:r>
              <a:rPr lang="de-DE"/>
              <a:t>Position</a:t>
            </a:r>
          </a:p>
        </p:txBody>
      </p:sp>
      <p:sp>
        <p:nvSpPr>
          <p:cNvPr id="23" name="Textplatzhalter 2"/>
          <p:cNvSpPr>
            <a:spLocks noGrp="1"/>
          </p:cNvSpPr>
          <p:nvPr>
            <p:ph type="body" sz="quarter" idx="32" hasCustomPrompt="1"/>
          </p:nvPr>
        </p:nvSpPr>
        <p:spPr>
          <a:xfrm>
            <a:off x="5750839" y="3966984"/>
            <a:ext cx="1044000" cy="343535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Name</a:t>
            </a:r>
            <a:br>
              <a:rPr lang="de-DE"/>
            </a:br>
            <a:r>
              <a:rPr lang="de-DE"/>
              <a:t>Position</a:t>
            </a:r>
          </a:p>
        </p:txBody>
      </p:sp>
      <p:sp>
        <p:nvSpPr>
          <p:cNvPr id="24" name="Textplatzhalter 2"/>
          <p:cNvSpPr>
            <a:spLocks noGrp="1"/>
          </p:cNvSpPr>
          <p:nvPr>
            <p:ph type="body" sz="quarter" idx="33" hasCustomPrompt="1"/>
          </p:nvPr>
        </p:nvSpPr>
        <p:spPr>
          <a:xfrm>
            <a:off x="6887349" y="2915424"/>
            <a:ext cx="1044000" cy="343535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Name</a:t>
            </a:r>
            <a:br>
              <a:rPr lang="de-DE"/>
            </a:br>
            <a:r>
              <a:rPr lang="de-DE"/>
              <a:t>Position</a:t>
            </a:r>
          </a:p>
        </p:txBody>
      </p:sp>
      <p:sp>
        <p:nvSpPr>
          <p:cNvPr id="25" name="Textplatzhalter 2"/>
          <p:cNvSpPr>
            <a:spLocks noGrp="1"/>
          </p:cNvSpPr>
          <p:nvPr>
            <p:ph type="body" sz="quarter" idx="34" hasCustomPrompt="1"/>
          </p:nvPr>
        </p:nvSpPr>
        <p:spPr>
          <a:xfrm>
            <a:off x="6887349" y="3966984"/>
            <a:ext cx="1044000" cy="343535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Name</a:t>
            </a:r>
            <a:br>
              <a:rPr lang="de-DE"/>
            </a:br>
            <a:r>
              <a:rPr lang="de-DE"/>
              <a:t>Position</a:t>
            </a:r>
          </a:p>
        </p:txBody>
      </p:sp>
      <p:sp>
        <p:nvSpPr>
          <p:cNvPr id="26" name="Textplatzhalter 2"/>
          <p:cNvSpPr>
            <a:spLocks noGrp="1"/>
          </p:cNvSpPr>
          <p:nvPr>
            <p:ph type="body" sz="quarter" idx="35" hasCustomPrompt="1"/>
          </p:nvPr>
        </p:nvSpPr>
        <p:spPr>
          <a:xfrm>
            <a:off x="8023860" y="2915424"/>
            <a:ext cx="1044000" cy="343535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Name</a:t>
            </a:r>
            <a:br>
              <a:rPr lang="de-DE"/>
            </a:br>
            <a:r>
              <a:rPr lang="de-DE"/>
              <a:t>Position</a:t>
            </a:r>
          </a:p>
        </p:txBody>
      </p:sp>
      <p:sp>
        <p:nvSpPr>
          <p:cNvPr id="27" name="Textplatzhalter 2"/>
          <p:cNvSpPr>
            <a:spLocks noGrp="1"/>
          </p:cNvSpPr>
          <p:nvPr>
            <p:ph type="body" sz="quarter" idx="36" hasCustomPrompt="1"/>
          </p:nvPr>
        </p:nvSpPr>
        <p:spPr>
          <a:xfrm>
            <a:off x="8023860" y="3966984"/>
            <a:ext cx="1044000" cy="343535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Name</a:t>
            </a:r>
            <a:br>
              <a:rPr lang="de-DE"/>
            </a:br>
            <a:r>
              <a:rPr lang="de-DE"/>
              <a:t>Position</a:t>
            </a:r>
          </a:p>
        </p:txBody>
      </p:sp>
      <p:sp>
        <p:nvSpPr>
          <p:cNvPr id="28" name="Bildplatzhalter 28"/>
          <p:cNvSpPr>
            <a:spLocks noGrp="1"/>
          </p:cNvSpPr>
          <p:nvPr>
            <p:ph type="pic" sz="quarter" idx="39"/>
          </p:nvPr>
        </p:nvSpPr>
        <p:spPr>
          <a:xfrm>
            <a:off x="4658169" y="2251863"/>
            <a:ext cx="468000" cy="612000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4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29" name="Bildplatzhalter 28"/>
          <p:cNvSpPr>
            <a:spLocks noGrp="1"/>
          </p:cNvSpPr>
          <p:nvPr>
            <p:ph type="pic" sz="quarter" idx="40"/>
          </p:nvPr>
        </p:nvSpPr>
        <p:spPr>
          <a:xfrm>
            <a:off x="3522718" y="2251863"/>
            <a:ext cx="468000" cy="612000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4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30" name="Bildplatzhalter 28"/>
          <p:cNvSpPr>
            <a:spLocks noGrp="1"/>
          </p:cNvSpPr>
          <p:nvPr>
            <p:ph type="pic" sz="quarter" idx="41"/>
          </p:nvPr>
        </p:nvSpPr>
        <p:spPr>
          <a:xfrm>
            <a:off x="2385676" y="2251863"/>
            <a:ext cx="468000" cy="612000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4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31" name="Bildplatzhalter 28"/>
          <p:cNvSpPr>
            <a:spLocks noGrp="1"/>
          </p:cNvSpPr>
          <p:nvPr>
            <p:ph type="pic" sz="quarter" idx="42"/>
          </p:nvPr>
        </p:nvSpPr>
        <p:spPr>
          <a:xfrm>
            <a:off x="1248636" y="2251863"/>
            <a:ext cx="468000" cy="612000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4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32" name="Bildplatzhalter 28"/>
          <p:cNvSpPr>
            <a:spLocks noGrp="1"/>
          </p:cNvSpPr>
          <p:nvPr>
            <p:ph type="pic" sz="quarter" idx="44"/>
          </p:nvPr>
        </p:nvSpPr>
        <p:spPr>
          <a:xfrm>
            <a:off x="8070880" y="2251863"/>
            <a:ext cx="468000" cy="612000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4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33" name="Bildplatzhalter 28"/>
          <p:cNvSpPr>
            <a:spLocks noGrp="1"/>
          </p:cNvSpPr>
          <p:nvPr>
            <p:ph type="pic" sz="quarter" idx="45"/>
          </p:nvPr>
        </p:nvSpPr>
        <p:spPr>
          <a:xfrm>
            <a:off x="6933842" y="2251863"/>
            <a:ext cx="468000" cy="612000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4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34" name="Bildplatzhalter 28"/>
          <p:cNvSpPr>
            <a:spLocks noGrp="1"/>
          </p:cNvSpPr>
          <p:nvPr>
            <p:ph type="pic" sz="quarter" idx="46"/>
          </p:nvPr>
        </p:nvSpPr>
        <p:spPr>
          <a:xfrm>
            <a:off x="5796800" y="2251863"/>
            <a:ext cx="468000" cy="612000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4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35" name="Bildplatzhalter 28"/>
          <p:cNvSpPr>
            <a:spLocks noGrp="1"/>
          </p:cNvSpPr>
          <p:nvPr>
            <p:ph type="pic" sz="quarter" idx="47"/>
          </p:nvPr>
        </p:nvSpPr>
        <p:spPr>
          <a:xfrm>
            <a:off x="4658169" y="3295289"/>
            <a:ext cx="468000" cy="612000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4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36" name="Bildplatzhalter 28"/>
          <p:cNvSpPr>
            <a:spLocks noGrp="1"/>
          </p:cNvSpPr>
          <p:nvPr>
            <p:ph type="pic" sz="quarter" idx="48"/>
          </p:nvPr>
        </p:nvSpPr>
        <p:spPr>
          <a:xfrm>
            <a:off x="3522718" y="3295289"/>
            <a:ext cx="468000" cy="612000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4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37" name="Bildplatzhalter 28"/>
          <p:cNvSpPr>
            <a:spLocks noGrp="1"/>
          </p:cNvSpPr>
          <p:nvPr>
            <p:ph type="pic" sz="quarter" idx="49"/>
          </p:nvPr>
        </p:nvSpPr>
        <p:spPr>
          <a:xfrm>
            <a:off x="2385676" y="3295289"/>
            <a:ext cx="468000" cy="612000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4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38" name="Bildplatzhalter 28"/>
          <p:cNvSpPr>
            <a:spLocks noGrp="1"/>
          </p:cNvSpPr>
          <p:nvPr>
            <p:ph type="pic" sz="quarter" idx="50"/>
          </p:nvPr>
        </p:nvSpPr>
        <p:spPr>
          <a:xfrm>
            <a:off x="1248636" y="3295289"/>
            <a:ext cx="468000" cy="612000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4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39" name="Bildplatzhalter 28"/>
          <p:cNvSpPr>
            <a:spLocks noGrp="1"/>
          </p:cNvSpPr>
          <p:nvPr>
            <p:ph type="pic" sz="quarter" idx="51"/>
          </p:nvPr>
        </p:nvSpPr>
        <p:spPr>
          <a:xfrm>
            <a:off x="8070880" y="3295289"/>
            <a:ext cx="468000" cy="612000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4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40" name="Bildplatzhalter 28"/>
          <p:cNvSpPr>
            <a:spLocks noGrp="1"/>
          </p:cNvSpPr>
          <p:nvPr>
            <p:ph type="pic" sz="quarter" idx="52"/>
          </p:nvPr>
        </p:nvSpPr>
        <p:spPr>
          <a:xfrm>
            <a:off x="6933842" y="3295289"/>
            <a:ext cx="468000" cy="612000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4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41" name="Bildplatzhalter 28"/>
          <p:cNvSpPr>
            <a:spLocks noGrp="1"/>
          </p:cNvSpPr>
          <p:nvPr>
            <p:ph type="pic" sz="quarter" idx="53"/>
          </p:nvPr>
        </p:nvSpPr>
        <p:spPr>
          <a:xfrm>
            <a:off x="5796800" y="3295289"/>
            <a:ext cx="468000" cy="612000"/>
          </a:xfrm>
        </p:spPr>
        <p:txBody>
          <a:bodyPr lIns="36000" rIns="0"/>
          <a:lstStyle>
            <a:lvl1pPr>
              <a:lnSpc>
                <a:spcPct val="90000"/>
              </a:lnSpc>
              <a:spcAft>
                <a:spcPts val="0"/>
              </a:spcAft>
              <a:defRPr sz="4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42" name="Bildplatzhalter 28"/>
          <p:cNvSpPr>
            <a:spLocks noGrp="1"/>
          </p:cNvSpPr>
          <p:nvPr>
            <p:ph type="pic" sz="quarter" idx="54"/>
          </p:nvPr>
        </p:nvSpPr>
        <p:spPr>
          <a:xfrm>
            <a:off x="4658169" y="1208437"/>
            <a:ext cx="468000" cy="612000"/>
          </a:xfrm>
        </p:spPr>
        <p:txBody>
          <a:bodyPr lIns="36000" rIns="0"/>
          <a:lstStyle>
            <a:lvl1pPr>
              <a:defRPr sz="4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43" name="Bildplatzhalter 28"/>
          <p:cNvSpPr>
            <a:spLocks noGrp="1"/>
          </p:cNvSpPr>
          <p:nvPr>
            <p:ph type="pic" sz="quarter" idx="55"/>
          </p:nvPr>
        </p:nvSpPr>
        <p:spPr>
          <a:xfrm>
            <a:off x="1248636" y="1208437"/>
            <a:ext cx="468000" cy="612000"/>
          </a:xfrm>
        </p:spPr>
        <p:txBody>
          <a:bodyPr lIns="36000" rIns="0"/>
          <a:lstStyle>
            <a:lvl1pPr>
              <a:defRPr sz="4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30120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10298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Z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2"/>
            <a:ext cx="9144000" cy="4596514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13152" y="0"/>
            <a:ext cx="8208000" cy="4608000"/>
          </a:xfrm>
          <a:noFill/>
          <a:ln>
            <a:noFill/>
          </a:ln>
        </p:spPr>
        <p:txBody>
          <a:bodyPr wrap="none" lIns="36000" tIns="36000" rIns="36000" bIns="306000" anchor="b" anchorCtr="0">
            <a:noAutofit/>
          </a:bodyPr>
          <a:lstStyle>
            <a:lvl1pPr algn="r">
              <a:lnSpc>
                <a:spcPct val="90000"/>
              </a:lnSpc>
              <a:spcAft>
                <a:spcPts val="0"/>
              </a:spcAft>
              <a:defRPr sz="4800" b="0" cap="all" baseline="0">
                <a:solidFill>
                  <a:schemeClr val="bg1"/>
                </a:solidFill>
              </a:defRPr>
            </a:lvl1pPr>
            <a:lvl2pPr marL="536575" indent="0">
              <a:lnSpc>
                <a:spcPct val="90000"/>
              </a:lnSpc>
              <a:spcAft>
                <a:spcPts val="0"/>
              </a:spcAft>
              <a:buFontTx/>
              <a:buNone/>
              <a:defRPr sz="3200" b="0" cap="all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de-DE"/>
              <a:t>Thema</a:t>
            </a:r>
          </a:p>
          <a:p>
            <a:pPr lvl="0"/>
            <a:r>
              <a:rPr lang="de-DE"/>
              <a:t>Thema</a:t>
            </a:r>
          </a:p>
          <a:p>
            <a:pPr lvl="0"/>
            <a:r>
              <a:rPr lang="de-DE"/>
              <a:t>Thema</a:t>
            </a:r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19468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Z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6" descr="call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4606925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13152" y="0"/>
            <a:ext cx="8208000" cy="4608000"/>
          </a:xfrm>
          <a:noFill/>
          <a:ln>
            <a:noFill/>
          </a:ln>
        </p:spPr>
        <p:txBody>
          <a:bodyPr wrap="none" lIns="36000" tIns="36000" rIns="36000" bIns="306000" anchor="b" anchorCtr="0">
            <a:noAutofit/>
          </a:bodyPr>
          <a:lstStyle>
            <a:lvl1pPr algn="r">
              <a:lnSpc>
                <a:spcPct val="90000"/>
              </a:lnSpc>
              <a:spcAft>
                <a:spcPts val="0"/>
              </a:spcAft>
              <a:defRPr sz="4800" b="0" cap="all" baseline="0">
                <a:solidFill>
                  <a:schemeClr val="bg1"/>
                </a:solidFill>
              </a:defRPr>
            </a:lvl1pPr>
            <a:lvl2pPr marL="536575" indent="0">
              <a:lnSpc>
                <a:spcPct val="90000"/>
              </a:lnSpc>
              <a:spcAft>
                <a:spcPts val="0"/>
              </a:spcAft>
              <a:buFontTx/>
              <a:buNone/>
              <a:defRPr sz="3200" b="0" cap="all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de-DE"/>
              <a:t>Thema</a:t>
            </a:r>
          </a:p>
          <a:p>
            <a:pPr lvl="0"/>
            <a:r>
              <a:rPr lang="de-DE"/>
              <a:t>Thema</a:t>
            </a:r>
          </a:p>
          <a:p>
            <a:pPr lvl="0"/>
            <a:r>
              <a:rPr lang="de-DE"/>
              <a:t>Thema</a:t>
            </a:r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22312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Z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4" descr="mädels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87" y="-3176"/>
            <a:ext cx="9144000" cy="4606926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13152" y="0"/>
            <a:ext cx="8208000" cy="4608000"/>
          </a:xfrm>
          <a:noFill/>
          <a:ln>
            <a:noFill/>
          </a:ln>
        </p:spPr>
        <p:txBody>
          <a:bodyPr wrap="none" lIns="36000" tIns="36000" rIns="36000" bIns="306000" anchor="b" anchorCtr="0">
            <a:noAutofit/>
          </a:bodyPr>
          <a:lstStyle>
            <a:lvl1pPr algn="r">
              <a:lnSpc>
                <a:spcPct val="90000"/>
              </a:lnSpc>
              <a:spcAft>
                <a:spcPts val="0"/>
              </a:spcAft>
              <a:defRPr sz="4800" b="0" cap="all" baseline="0">
                <a:solidFill>
                  <a:schemeClr val="bg1"/>
                </a:solidFill>
              </a:defRPr>
            </a:lvl1pPr>
            <a:lvl2pPr marL="536575" indent="0">
              <a:lnSpc>
                <a:spcPct val="90000"/>
              </a:lnSpc>
              <a:spcAft>
                <a:spcPts val="0"/>
              </a:spcAft>
              <a:buFontTx/>
              <a:buNone/>
              <a:defRPr sz="3200" b="0" cap="all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de-DE"/>
              <a:t>Thema</a:t>
            </a:r>
          </a:p>
          <a:p>
            <a:pPr lvl="0"/>
            <a:r>
              <a:rPr lang="de-DE"/>
              <a:t>Thema</a:t>
            </a:r>
          </a:p>
          <a:p>
            <a:pPr lvl="0"/>
            <a:r>
              <a:rPr lang="de-DE"/>
              <a:t>Thema</a:t>
            </a:r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83267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0"/>
            <a:ext cx="3276000" cy="4608000"/>
          </a:xfrm>
          <a:solidFill>
            <a:srgbClr val="A7BBC5"/>
          </a:solidFill>
        </p:spPr>
        <p:txBody>
          <a:bodyPr lIns="630000" tIns="252000" rIns="180000" bIns="36000"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Tx/>
              <a:buNone/>
              <a:tabLst/>
              <a:defRPr sz="2000" b="1">
                <a:solidFill>
                  <a:schemeClr val="tx1"/>
                </a:solidFill>
              </a:defRPr>
            </a:lvl1pPr>
            <a:lvl2pPr marL="182563" indent="-182563">
              <a:lnSpc>
                <a:spcPct val="95000"/>
              </a:lnSpc>
              <a:spcAft>
                <a:spcPts val="2000"/>
              </a:spcAft>
              <a:buFont typeface="Arial" panose="020B0604020202020204" pitchFamily="34" charset="0"/>
              <a:buChar char="•"/>
              <a:defRPr sz="2000" b="1" baseline="0">
                <a:solidFill>
                  <a:schemeClr val="tx1"/>
                </a:solidFill>
              </a:defRPr>
            </a:lvl2pPr>
            <a:lvl3pPr marL="0" indent="0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None/>
              <a:defRPr sz="1400" baseline="0">
                <a:solidFill>
                  <a:schemeClr val="tx1"/>
                </a:solidFill>
              </a:defRPr>
            </a:lvl3pPr>
            <a:lvl4pPr marL="182563" indent="-182563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4pPr>
            <a:lvl5pPr marL="355600" indent="-173038">
              <a:lnSpc>
                <a:spcPct val="95000"/>
              </a:lnSpc>
              <a:spcAft>
                <a:spcPts val="650"/>
              </a:spcAft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Erste Textebene / Headline</a:t>
            </a:r>
          </a:p>
          <a:p>
            <a:pPr lvl="1"/>
            <a:r>
              <a:rPr lang="de-DE"/>
              <a:t>Zweite Textebene </a:t>
            </a:r>
          </a:p>
          <a:p>
            <a:pPr lvl="2"/>
            <a:r>
              <a:rPr lang="de-DE"/>
              <a:t>Dritte Ebene 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6"/>
          </p:nvPr>
        </p:nvSpPr>
        <p:spPr>
          <a:xfrm>
            <a:off x="3276000" y="0"/>
            <a:ext cx="5868000" cy="4608000"/>
          </a:xfrm>
        </p:spPr>
        <p:txBody>
          <a:bodyPr lIns="630000" tIns="270000" rIns="25200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928EB5-4B13-315C-BAB4-E1537DBFD483}"/>
              </a:ext>
            </a:extLst>
          </p:cNvPr>
          <p:cNvSpPr txBox="1"/>
          <p:nvPr userDrawn="1"/>
        </p:nvSpPr>
        <p:spPr>
          <a:xfrm>
            <a:off x="2065690" y="4746298"/>
            <a:ext cx="5581157" cy="273844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r>
              <a:rPr lang="de-DE" dirty="0"/>
              <a:t>AGGREGIERTE IMPFHOTLINE-DATEN – Datenüberblick, </a:t>
            </a:r>
            <a:r>
              <a:rPr lang="de-DE" dirty="0">
                <a:solidFill>
                  <a:schemeClr val="tx1"/>
                </a:solidFill>
              </a:rPr>
              <a:t>31.01.2023</a:t>
            </a:r>
            <a:endParaRPr kumimoji="0" lang="de-DE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87604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" name="Inhaltsplatzhalter 2"/>
          <p:cNvSpPr>
            <a:spLocks noGrp="1"/>
          </p:cNvSpPr>
          <p:nvPr>
            <p:ph sz="quarter" idx="18" hasCustomPrompt="1"/>
          </p:nvPr>
        </p:nvSpPr>
        <p:spPr>
          <a:xfrm>
            <a:off x="591922" y="970012"/>
            <a:ext cx="6660000" cy="3528000"/>
          </a:xfrm>
        </p:spPr>
        <p:txBody>
          <a:bodyPr lIns="36000" rIns="180000"/>
          <a:lstStyle>
            <a:lvl1pPr>
              <a:defRPr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Erste Textebene</a:t>
            </a:r>
          </a:p>
          <a:p>
            <a:pPr lvl="1"/>
            <a:r>
              <a:rPr lang="de-DE"/>
              <a:t>Zweite Textebene </a:t>
            </a:r>
          </a:p>
          <a:p>
            <a:pPr lvl="2"/>
            <a:r>
              <a:rPr lang="de-DE"/>
              <a:t>Dritte Ebene 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728606"/>
          </a:xfrm>
          <a:solidFill>
            <a:srgbClr val="A7BBC5"/>
          </a:solidFill>
        </p:spPr>
        <p:txBody>
          <a:bodyPr lIns="630000" tIns="252000" rIns="180000" bIns="180000">
            <a:spAutoFit/>
          </a:bodyPr>
          <a:lstStyle>
            <a:lvl1pPr>
              <a:lnSpc>
                <a:spcPct val="95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Headline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85C641E-80E0-FADF-9408-3BE212894D54}"/>
              </a:ext>
            </a:extLst>
          </p:cNvPr>
          <p:cNvSpPr txBox="1"/>
          <p:nvPr userDrawn="1"/>
        </p:nvSpPr>
        <p:spPr>
          <a:xfrm>
            <a:off x="2065690" y="4746298"/>
            <a:ext cx="5581157" cy="273844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r>
              <a:rPr lang="de-DE" dirty="0"/>
              <a:t>AGGREGIERTE IMPFHOTLINE-DATEN – Datenüberblick, </a:t>
            </a:r>
            <a:r>
              <a:rPr lang="de-DE" dirty="0">
                <a:solidFill>
                  <a:schemeClr val="tx1"/>
                </a:solidFill>
              </a:rPr>
              <a:t>31.01.2023</a:t>
            </a:r>
            <a:endParaRPr kumimoji="0" lang="de-DE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81697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02 // 2 Text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" name="Inhaltsplatzhalter 2"/>
          <p:cNvSpPr>
            <a:spLocks noGrp="1"/>
          </p:cNvSpPr>
          <p:nvPr>
            <p:ph sz="quarter" idx="18" hasCustomPrompt="1"/>
          </p:nvPr>
        </p:nvSpPr>
        <p:spPr>
          <a:xfrm>
            <a:off x="591922" y="970012"/>
            <a:ext cx="3980078" cy="3528000"/>
          </a:xfrm>
        </p:spPr>
        <p:txBody>
          <a:bodyPr lIns="36000" rIns="180000"/>
          <a:lstStyle>
            <a:lvl1pPr>
              <a:defRPr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Erste Textebene</a:t>
            </a:r>
          </a:p>
          <a:p>
            <a:pPr lvl="1"/>
            <a:r>
              <a:rPr lang="de-DE"/>
              <a:t>Zweite Textebene </a:t>
            </a:r>
          </a:p>
          <a:p>
            <a:pPr lvl="2"/>
            <a:r>
              <a:rPr lang="de-DE"/>
              <a:t>Dritte Ebene 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728606"/>
          </a:xfrm>
          <a:solidFill>
            <a:srgbClr val="A7BBC5"/>
          </a:solidFill>
        </p:spPr>
        <p:txBody>
          <a:bodyPr lIns="630000" tIns="252000" rIns="180000" bIns="180000">
            <a:spAutoFit/>
          </a:bodyPr>
          <a:lstStyle>
            <a:lvl1pPr>
              <a:lnSpc>
                <a:spcPct val="95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sz="quarter" idx="19" hasCustomPrompt="1"/>
          </p:nvPr>
        </p:nvSpPr>
        <p:spPr>
          <a:xfrm>
            <a:off x="4900397" y="970012"/>
            <a:ext cx="3980078" cy="3528000"/>
          </a:xfrm>
        </p:spPr>
        <p:txBody>
          <a:bodyPr lIns="36000" rIns="180000"/>
          <a:lstStyle>
            <a:lvl1pPr>
              <a:defRPr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Erste Textebene</a:t>
            </a:r>
          </a:p>
          <a:p>
            <a:pPr lvl="1"/>
            <a:r>
              <a:rPr lang="de-DE"/>
              <a:t>Zweite Textebene </a:t>
            </a:r>
          </a:p>
          <a:p>
            <a:pPr lvl="2"/>
            <a:r>
              <a:rPr lang="de-DE"/>
              <a:t>Dritte Ebene 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9AF5D22-C902-8137-19D8-7C93C9435F9D}"/>
              </a:ext>
            </a:extLst>
          </p:cNvPr>
          <p:cNvSpPr txBox="1"/>
          <p:nvPr userDrawn="1"/>
        </p:nvSpPr>
        <p:spPr>
          <a:xfrm>
            <a:off x="2065690" y="4746298"/>
            <a:ext cx="5581157" cy="273844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r>
              <a:rPr lang="de-DE" dirty="0"/>
              <a:t>AGGREGIERTE IMPFHOTLINE-DATEN – Datenüberblick, </a:t>
            </a:r>
            <a:r>
              <a:rPr lang="de-DE" dirty="0">
                <a:solidFill>
                  <a:schemeClr val="tx1"/>
                </a:solidFill>
              </a:rPr>
              <a:t>31.01.2023</a:t>
            </a:r>
            <a:endParaRPr kumimoji="0" lang="de-DE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54249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0"/>
            <a:ext cx="4572000" cy="4608000"/>
          </a:xfrm>
          <a:solidFill>
            <a:srgbClr val="ED6C84"/>
          </a:solidFill>
        </p:spPr>
        <p:txBody>
          <a:bodyPr lIns="630000" tIns="252000" rIns="360000" bIns="36000"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Tx/>
              <a:buNone/>
              <a:tabLst/>
              <a:defRPr sz="2000" b="1">
                <a:solidFill>
                  <a:schemeClr val="tx1"/>
                </a:solidFill>
              </a:defRPr>
            </a:lvl1pPr>
            <a:lvl2pPr marL="0" indent="0">
              <a:lnSpc>
                <a:spcPct val="95000"/>
              </a:lnSpc>
              <a:spcAft>
                <a:spcPts val="600"/>
              </a:spcAft>
              <a:buFontTx/>
              <a:buNone/>
              <a:defRPr sz="1400" baseline="0">
                <a:solidFill>
                  <a:schemeClr val="tx1"/>
                </a:solidFill>
              </a:defRPr>
            </a:lvl2pPr>
            <a:lvl3pPr marL="179388" indent="-179388">
              <a:lnSpc>
                <a:spcPct val="95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</a:defRPr>
            </a:lvl3pPr>
            <a:lvl4pPr marL="360363" indent="-180975">
              <a:lnSpc>
                <a:spcPct val="95000"/>
              </a:lnSpc>
              <a:spcAft>
                <a:spcPts val="600"/>
              </a:spcAft>
              <a:defRPr sz="1400" baseline="0">
                <a:solidFill>
                  <a:schemeClr val="tx1"/>
                </a:solidFill>
              </a:defRPr>
            </a:lvl4pPr>
            <a:lvl5pPr marL="539750" indent="-179388">
              <a:lnSpc>
                <a:spcPct val="95000"/>
              </a:lnSpc>
              <a:spcAft>
                <a:spcPts val="650"/>
              </a:spcAft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Erste Textebene / Headline</a:t>
            </a:r>
          </a:p>
          <a:p>
            <a:pPr lvl="1"/>
            <a:r>
              <a:rPr lang="de-DE"/>
              <a:t>Zweite Textebene </a:t>
            </a:r>
          </a:p>
          <a:p>
            <a:pPr lvl="2"/>
            <a:r>
              <a:rPr lang="de-DE"/>
              <a:t>Dritte Ebene 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Bildplatzhalter 2"/>
          <p:cNvSpPr>
            <a:spLocks noGrp="1"/>
          </p:cNvSpPr>
          <p:nvPr>
            <p:ph type="pic" sz="quarter" idx="15" hasCustomPrompt="1"/>
          </p:nvPr>
        </p:nvSpPr>
        <p:spPr>
          <a:xfrm>
            <a:off x="4572000" y="0"/>
            <a:ext cx="4572000" cy="4606925"/>
          </a:xfrm>
        </p:spPr>
        <p:txBody>
          <a:bodyPr/>
          <a:lstStyle>
            <a:lvl1pPr algn="l">
              <a:spcAft>
                <a:spcPts val="0"/>
              </a:spcAft>
              <a:defRPr sz="800"/>
            </a:lvl1pPr>
          </a:lstStyle>
          <a:p>
            <a:r>
              <a:rPr lang="de-DE"/>
              <a:t>Bild 12,8 x 12,7</a:t>
            </a:r>
          </a:p>
          <a:p>
            <a:br>
              <a:rPr lang="de-DE"/>
            </a:br>
            <a:endParaRPr lang="de-DE"/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chemeClr val="tx1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EECD150-96CD-F157-EE50-6946EC089A58}"/>
              </a:ext>
            </a:extLst>
          </p:cNvPr>
          <p:cNvSpPr txBox="1"/>
          <p:nvPr userDrawn="1"/>
        </p:nvSpPr>
        <p:spPr>
          <a:xfrm>
            <a:off x="2065690" y="4746298"/>
            <a:ext cx="5581157" cy="273844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r>
              <a:rPr lang="de-DE" dirty="0"/>
              <a:t>AGGREGIERTE IMPFHOTLINE-DATEN – Datenüberblick, </a:t>
            </a:r>
            <a:r>
              <a:rPr lang="de-DE" dirty="0">
                <a:solidFill>
                  <a:schemeClr val="tx1"/>
                </a:solidFill>
              </a:rPr>
              <a:t>31.01.2023</a:t>
            </a:r>
            <a:endParaRPr kumimoji="0" lang="de-DE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84721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94136" y="213966"/>
            <a:ext cx="6041444" cy="637580"/>
          </a:xfrm>
          <a:prstGeom prst="rect">
            <a:avLst/>
          </a:prstGeom>
        </p:spPr>
        <p:txBody>
          <a:bodyPr vert="horz" lIns="36000" tIns="36000" rIns="36000" bIns="36000" rtlCol="0" anchor="t" anchorCtr="0">
            <a:noAutofit/>
          </a:bodyPr>
          <a:lstStyle/>
          <a:p>
            <a:r>
              <a:rPr lang="de-DE" dirty="0"/>
              <a:t>Headline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94136" y="1011838"/>
            <a:ext cx="6041444" cy="3556001"/>
          </a:xfrm>
          <a:prstGeom prst="rect">
            <a:avLst/>
          </a:prstGeom>
        </p:spPr>
        <p:txBody>
          <a:bodyPr vert="horz" lIns="36000" tIns="36000" rIns="36000" bIns="36000" rtlCol="0" anchor="t" anchorCtr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66480" y="4770000"/>
            <a:ext cx="611890" cy="273844"/>
          </a:xfrm>
          <a:prstGeom prst="rect">
            <a:avLst/>
          </a:prstGeom>
        </p:spPr>
        <p:txBody>
          <a:bodyPr/>
          <a:lstStyle>
            <a:lvl1pPr algn="r">
              <a:defRPr sz="800" b="0">
                <a:solidFill>
                  <a:srgbClr val="000000"/>
                </a:solidFill>
              </a:defRPr>
            </a:lvl1pPr>
          </a:lstStyle>
          <a:p>
            <a:fld id="{117CFEA0-4671-480C-BC22-AE3ED0D6AB75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6" name="Picture 2" descr="C:\Users\Birgit\Desktop\Logos\gkk_dialog_positiv.jpg"/>
          <p:cNvPicPr>
            <a:picLocks noChangeAspect="1" noChangeArrowheads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" y="4814372"/>
            <a:ext cx="594000" cy="13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 descr="folder.jpg">
            <a:extLst>
              <a:ext uri="{FF2B5EF4-FFF2-40B4-BE49-F238E27FC236}">
                <a16:creationId xmlns:a16="http://schemas.microsoft.com/office/drawing/2014/main" id="{1A7D2D5E-A34E-D01A-81BA-BE78576EB1EE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print"/>
          <a:stretch>
            <a:fillRect/>
          </a:stretch>
        </p:blipFill>
        <p:spPr>
          <a:xfrm>
            <a:off x="993616" y="4828080"/>
            <a:ext cx="735874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34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67" r:id="rId2"/>
    <p:sldLayoutId id="2147483747" r:id="rId3"/>
    <p:sldLayoutId id="2147483898" r:id="rId4"/>
    <p:sldLayoutId id="2147483899" r:id="rId5"/>
    <p:sldLayoutId id="2147483913" r:id="rId6"/>
    <p:sldLayoutId id="2147483922" r:id="rId7"/>
    <p:sldLayoutId id="2147483910" r:id="rId8"/>
    <p:sldLayoutId id="2147483914" r:id="rId9"/>
    <p:sldLayoutId id="2147483902" r:id="rId10"/>
    <p:sldLayoutId id="2147483904" r:id="rId11"/>
    <p:sldLayoutId id="2147483825" r:id="rId12"/>
    <p:sldLayoutId id="2147483906" r:id="rId13"/>
    <p:sldLayoutId id="2147483905" r:id="rId14"/>
    <p:sldLayoutId id="2147483911" r:id="rId15"/>
    <p:sldLayoutId id="2147483912" r:id="rId16"/>
    <p:sldLayoutId id="2147483804" r:id="rId17"/>
    <p:sldLayoutId id="2147483708" r:id="rId18"/>
    <p:sldLayoutId id="2147483907" r:id="rId19"/>
    <p:sldLayoutId id="2147483908" r:id="rId20"/>
    <p:sldLayoutId id="2147483909" r:id="rId21"/>
    <p:sldLayoutId id="2147483924" r:id="rId22"/>
    <p:sldLayoutId id="2147483915" r:id="rId23"/>
    <p:sldLayoutId id="2147483923" r:id="rId24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Tx/>
        <a:buNone/>
        <a:defRPr sz="1400" kern="1200">
          <a:solidFill>
            <a:srgbClr val="000000"/>
          </a:solidFill>
          <a:latin typeface="+mn-lt"/>
          <a:ea typeface="+mn-ea"/>
          <a:cs typeface="+mn-cs"/>
        </a:defRPr>
      </a:lvl1pPr>
      <a:lvl2pPr marL="198835" indent="-198835" algn="l" defTabSz="6858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itchFamily="34" charset="0"/>
        <a:buChar char="•"/>
        <a:tabLst/>
        <a:defRPr sz="1400" kern="1200">
          <a:solidFill>
            <a:srgbClr val="000000"/>
          </a:solidFill>
          <a:latin typeface="+mn-lt"/>
          <a:ea typeface="+mn-ea"/>
          <a:cs typeface="+mn-cs"/>
        </a:defRPr>
      </a:lvl2pPr>
      <a:lvl3pPr marL="404813" indent="-205979" algn="l" defTabSz="6858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Symbol" pitchFamily="18" charset="2"/>
        <a:buChar char="-"/>
        <a:defRPr sz="1400" kern="1200">
          <a:solidFill>
            <a:srgbClr val="000000"/>
          </a:solidFill>
          <a:latin typeface="+mn-lt"/>
          <a:ea typeface="+mn-ea"/>
          <a:cs typeface="+mn-cs"/>
        </a:defRPr>
      </a:lvl3pPr>
      <a:lvl4pPr marL="536972" indent="-197644" algn="l" defTabSz="6858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Symbol" pitchFamily="18" charset="2"/>
        <a:buChar char="-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809625" indent="-272654" algn="l" defTabSz="6858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Symbol" pitchFamily="18" charset="2"/>
        <a:buChar char="-"/>
        <a:defRPr sz="1400" kern="1200">
          <a:solidFill>
            <a:srgbClr val="000000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pfhotline/Impfhotline-Daten_Kreisebene" TargetMode="External"/><Relationship Id="rId2" Type="http://schemas.microsoft.com/office/2018/10/relationships/comments" Target="../comments/modernComment_3F0_E43743FB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7977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F5CDE88-610B-BEE2-D4B0-6AE6B21AE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17CFEA0-4671-480C-BC22-AE3ED0D6AB75}" type="slidenum">
              <a:rPr lang="de-DE" smtClean="0"/>
              <a:pPr>
                <a:spcAft>
                  <a:spcPts val="600"/>
                </a:spcAft>
              </a:pPr>
              <a:t>10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6746707-C609-C6FB-20B7-21DA6D2BD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0000"/>
          </a:xfrm>
        </p:spPr>
        <p:txBody>
          <a:bodyPr anchor="t">
            <a:normAutofit fontScale="90000"/>
          </a:bodyPr>
          <a:lstStyle/>
          <a:p>
            <a:r>
              <a:rPr lang="de-DE" dirty="0"/>
              <a:t>Nachdem die Anrufe zunächst überwiegend aus dem Festnetz kamen, überwogen seit Mitte 2021 Mobilfunk-Anrufe.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3950D3D-8668-306B-0C67-A13B2B6074C3}"/>
              </a:ext>
            </a:extLst>
          </p:cNvPr>
          <p:cNvSpPr txBox="1"/>
          <p:nvPr/>
        </p:nvSpPr>
        <p:spPr>
          <a:xfrm>
            <a:off x="866775" y="1390650"/>
            <a:ext cx="0" cy="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de-DE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42981A-ED60-8E79-684F-3D8577A9AA55}"/>
              </a:ext>
            </a:extLst>
          </p:cNvPr>
          <p:cNvSpPr txBox="1"/>
          <p:nvPr/>
        </p:nvSpPr>
        <p:spPr>
          <a:xfrm>
            <a:off x="161925" y="838200"/>
            <a:ext cx="0" cy="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de-DE" sz="105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ED09B4C-822C-2422-99D4-316F3FF5BFA7}"/>
              </a:ext>
            </a:extLst>
          </p:cNvPr>
          <p:cNvSpPr txBox="1"/>
          <p:nvPr/>
        </p:nvSpPr>
        <p:spPr>
          <a:xfrm>
            <a:off x="1628775" y="3838575"/>
            <a:ext cx="0" cy="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L="180000" marR="0" indent="-18000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CDE61B6-AC69-9F3C-74C3-5971B9A10C5F}"/>
              </a:ext>
            </a:extLst>
          </p:cNvPr>
          <p:cNvSpPr txBox="1"/>
          <p:nvPr/>
        </p:nvSpPr>
        <p:spPr>
          <a:xfrm>
            <a:off x="4772025" y="2971800"/>
            <a:ext cx="0" cy="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L="180000" marR="0" indent="-18000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7807526-4C78-F3AB-16C7-CD9551A65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18" y="900000"/>
            <a:ext cx="8864352" cy="362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88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F5CDE88-610B-BEE2-D4B0-6AE6B21AE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17CFEA0-4671-480C-BC22-AE3ED0D6AB75}" type="slidenum">
              <a:rPr lang="de-DE" smtClean="0"/>
              <a:pPr>
                <a:spcAft>
                  <a:spcPts val="600"/>
                </a:spcAft>
              </a:pPr>
              <a:t>11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6746707-C609-C6FB-20B7-21DA6D2BD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0000"/>
          </a:xfrm>
        </p:spPr>
        <p:txBody>
          <a:bodyPr anchor="t">
            <a:normAutofit fontScale="90000"/>
          </a:bodyPr>
          <a:lstStyle/>
          <a:p>
            <a:r>
              <a:rPr lang="de-DE" dirty="0"/>
              <a:t>Seit Mitte 2021 kommen ca. 50% der Mobilfunk-Anrufe aus dem 02-Netz, </a:t>
            </a:r>
            <a:br>
              <a:rPr lang="de-DE" dirty="0"/>
            </a:br>
            <a:r>
              <a:rPr lang="de-DE" dirty="0"/>
              <a:t>der Vodafone-Anteil lag zu Beginn bei einem Drittel und ging danach zurück.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3950D3D-8668-306B-0C67-A13B2B6074C3}"/>
              </a:ext>
            </a:extLst>
          </p:cNvPr>
          <p:cNvSpPr txBox="1"/>
          <p:nvPr/>
        </p:nvSpPr>
        <p:spPr>
          <a:xfrm>
            <a:off x="866775" y="1390650"/>
            <a:ext cx="0" cy="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de-DE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42981A-ED60-8E79-684F-3D8577A9AA55}"/>
              </a:ext>
            </a:extLst>
          </p:cNvPr>
          <p:cNvSpPr txBox="1"/>
          <p:nvPr/>
        </p:nvSpPr>
        <p:spPr>
          <a:xfrm>
            <a:off x="161925" y="838200"/>
            <a:ext cx="0" cy="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de-DE" sz="105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808EF48-8FEE-719C-D932-017271428A06}"/>
              </a:ext>
            </a:extLst>
          </p:cNvPr>
          <p:cNvSpPr txBox="1"/>
          <p:nvPr/>
        </p:nvSpPr>
        <p:spPr>
          <a:xfrm rot="10800000" flipV="1">
            <a:off x="5707117" y="4236784"/>
            <a:ext cx="3007214" cy="630687"/>
          </a:xfrm>
          <a:prstGeom prst="rect">
            <a:avLst/>
          </a:prstGeom>
        </p:spPr>
        <p:txBody>
          <a:bodyPr vert="horz" wrap="square" lIns="36000" tIns="36000" rIns="36000" bIns="36000" rtlCol="0" anchor="t" anchorCtr="0">
            <a:noAutofit/>
          </a:bodyPr>
          <a:lstStyle/>
          <a:p>
            <a:r>
              <a:rPr kumimoji="0" lang="de-DE" sz="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Zuordnung der Nummernkreise:</a:t>
            </a:r>
          </a:p>
          <a:p>
            <a:r>
              <a:rPr kumimoji="0" lang="de-DE" sz="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Telekom: </a:t>
            </a:r>
            <a:r>
              <a:rPr lang="de-DE" sz="800" dirty="0"/>
              <a:t>0151, 0160, 0170,0171, 0175 </a:t>
            </a:r>
          </a:p>
          <a:p>
            <a:r>
              <a:rPr lang="de-DE" sz="800" dirty="0"/>
              <a:t>Vodafone: 0152, 0162, 0172, 0173, 0174</a:t>
            </a:r>
          </a:p>
          <a:p>
            <a:r>
              <a:rPr lang="de-DE" sz="800" dirty="0"/>
              <a:t>O2/</a:t>
            </a:r>
            <a:r>
              <a:rPr lang="de-DE" sz="800" dirty="0" err="1"/>
              <a:t>Telefonica</a:t>
            </a:r>
            <a:r>
              <a:rPr lang="de-DE" sz="800" dirty="0"/>
              <a:t>: 0155, 0157, 0159, 0163, 0176. 0177, 0178, 0179</a:t>
            </a:r>
            <a:br>
              <a:rPr lang="de-DE" sz="800" dirty="0"/>
            </a:br>
            <a:endParaRPr lang="de-DE" sz="800" dirty="0"/>
          </a:p>
          <a:p>
            <a:pPr marL="180000" marR="0" indent="-18000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sz="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ED09B4C-822C-2422-99D4-316F3FF5BFA7}"/>
              </a:ext>
            </a:extLst>
          </p:cNvPr>
          <p:cNvSpPr txBox="1"/>
          <p:nvPr/>
        </p:nvSpPr>
        <p:spPr>
          <a:xfrm>
            <a:off x="1628775" y="3838575"/>
            <a:ext cx="0" cy="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L="180000" marR="0" indent="-18000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CDE61B6-AC69-9F3C-74C3-5971B9A10C5F}"/>
              </a:ext>
            </a:extLst>
          </p:cNvPr>
          <p:cNvSpPr txBox="1"/>
          <p:nvPr/>
        </p:nvSpPr>
        <p:spPr>
          <a:xfrm>
            <a:off x="4772025" y="2971800"/>
            <a:ext cx="0" cy="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L="180000" marR="0" indent="-18000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30BE754-9F44-5CD1-719E-52F73FA66420}"/>
              </a:ext>
            </a:extLst>
          </p:cNvPr>
          <p:cNvSpPr txBox="1"/>
          <p:nvPr/>
        </p:nvSpPr>
        <p:spPr>
          <a:xfrm rot="10800000" flipV="1">
            <a:off x="3243075" y="4131550"/>
            <a:ext cx="2382611" cy="630688"/>
          </a:xfrm>
          <a:prstGeom prst="rect">
            <a:avLst/>
          </a:prstGeom>
        </p:spPr>
        <p:txBody>
          <a:bodyPr vert="horz" wrap="square" lIns="36000" tIns="36000" rIns="36000" bIns="36000" rtlCol="0" anchor="t" anchorCtr="0">
            <a:noAutofit/>
          </a:bodyPr>
          <a:lstStyle/>
          <a:p>
            <a:endParaRPr lang="de-DE" sz="800" dirty="0"/>
          </a:p>
          <a:p>
            <a:pPr marL="88900" indent="-88900">
              <a:tabLst>
                <a:tab pos="88900" algn="l"/>
              </a:tabLst>
            </a:pPr>
            <a:r>
              <a:rPr lang="de-DE" sz="800" dirty="0"/>
              <a:t>*	Zum Zeitpunkt der Rufnummernvergabe.     Ohne Nachträgliche Verschiebungen durch Rufnummernübernahme zu anderen Anbietern.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7AAFDEF-DD1D-1E7E-FC86-C7B9389E0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41" y="931784"/>
            <a:ext cx="8925318" cy="327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72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E892118-E14C-B808-595B-B3698390E6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7CFEA0-4671-480C-BC22-AE3ED0D6AB75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6AAA24-0CA2-E9CF-9DC3-6C254A49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0000"/>
          </a:xfrm>
        </p:spPr>
        <p:txBody>
          <a:bodyPr/>
          <a:lstStyle/>
          <a:p>
            <a:r>
              <a:rPr lang="de-DE" dirty="0"/>
              <a:t>Die meisten Anrufe pro Einwohner kommen aus Baden-Württemberg und Hamburg, aus den übrigen Ländern vergleichsweise wenige. 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0349358-8AA6-D45C-E559-528C41550564}"/>
              </a:ext>
            </a:extLst>
          </p:cNvPr>
          <p:cNvSpPr txBox="1"/>
          <p:nvPr/>
        </p:nvSpPr>
        <p:spPr>
          <a:xfrm>
            <a:off x="161925" y="1066800"/>
            <a:ext cx="0" cy="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de-DE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Angenommene Anrufe in Relation zur Einwohnerzahl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23BFE15-43B2-DBE8-D994-3C238A207772}"/>
              </a:ext>
            </a:extLst>
          </p:cNvPr>
          <p:cNvSpPr txBox="1"/>
          <p:nvPr/>
        </p:nvSpPr>
        <p:spPr>
          <a:xfrm>
            <a:off x="131379" y="4419602"/>
            <a:ext cx="914400" cy="91440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de-DE" sz="1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* auf Basis der Telefonnummer-Vorwahl; </a:t>
            </a:r>
          </a:p>
          <a:p>
            <a:pPr marL="88900" marR="0" indent="-8890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de-DE" sz="1000" dirty="0"/>
              <a:t>	i</a:t>
            </a:r>
            <a:r>
              <a:rPr kumimoji="0" lang="de-DE" sz="1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n </a:t>
            </a:r>
            <a:r>
              <a:rPr lang="de-DE" sz="1000" dirty="0"/>
              <a:t>E</a:t>
            </a:r>
            <a:r>
              <a:rPr kumimoji="0" lang="de-DE" sz="10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inzelfällen</a:t>
            </a:r>
            <a:r>
              <a:rPr kumimoji="0" lang="de-DE" sz="1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gibt es Abweichungen zwischen den Ländergrenzen und den Vorwahlbereichen (z.B. im Umland von Hamburg).</a:t>
            </a:r>
          </a:p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de-DE" sz="1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584AE34-D078-6E02-484D-92814F466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272" y="911317"/>
            <a:ext cx="3864655" cy="366544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F20945E-F282-EB15-8051-BAA1F8CA9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25" y="1399752"/>
            <a:ext cx="4385698" cy="30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700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A492F45-FD20-3F48-0F79-48201902A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7CFEA0-4671-480C-BC22-AE3ED0D6AB75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495CDFF-6F88-D051-10F3-F483AC4C6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62517"/>
          </a:xfrm>
        </p:spPr>
        <p:txBody>
          <a:bodyPr/>
          <a:lstStyle/>
          <a:p>
            <a:r>
              <a:rPr lang="de-DE" sz="1800" dirty="0"/>
              <a:t>Bis Mitte 2021 stammt über ein Viertel der Anrufe aus Baden-Württemberg, </a:t>
            </a:r>
            <a:br>
              <a:rPr lang="de-DE" sz="1800" dirty="0"/>
            </a:br>
            <a:r>
              <a:rPr lang="de-DE" sz="1800" dirty="0"/>
              <a:t>im Herbst 2022 kommen mehr ca. 20% aus Nordrhein-Westfalen.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FC2E17F-C889-1636-5847-AA11BA80C7FF}"/>
              </a:ext>
            </a:extLst>
          </p:cNvPr>
          <p:cNvSpPr txBox="1"/>
          <p:nvPr/>
        </p:nvSpPr>
        <p:spPr>
          <a:xfrm>
            <a:off x="105104" y="4419602"/>
            <a:ext cx="914400" cy="91440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de-DE" sz="1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* auf Basis der Telefonnummer-Vorwahl; </a:t>
            </a:r>
          </a:p>
          <a:p>
            <a:pPr marL="88900" marR="0" indent="-8890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de-DE" sz="1000" dirty="0"/>
              <a:t>	i</a:t>
            </a:r>
            <a:r>
              <a:rPr kumimoji="0" lang="de-DE" sz="1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n </a:t>
            </a:r>
            <a:r>
              <a:rPr lang="de-DE" sz="1000" dirty="0"/>
              <a:t>E</a:t>
            </a:r>
            <a:r>
              <a:rPr kumimoji="0" lang="de-DE" sz="10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inzelfällen</a:t>
            </a:r>
            <a:r>
              <a:rPr kumimoji="0" lang="de-DE" sz="1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gibt es Abweichungen zwischen den Ländergrenzen und den Vorwahlbereichen (z.B. im Umland von Hamburg).</a:t>
            </a:r>
          </a:p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de-DE" sz="1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45AA8F3-41C9-52B1-C276-FFB19E791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7144"/>
            <a:ext cx="9144000" cy="342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407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BEC4580-1EFB-BFD8-14EF-C79E423CE5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7CFEA0-4671-480C-BC22-AE3ED0D6AB75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1CBDA0A-A99F-8E18-997B-89D1B5031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62517"/>
          </a:xfrm>
        </p:spPr>
        <p:txBody>
          <a:bodyPr/>
          <a:lstStyle/>
          <a:p>
            <a:r>
              <a:rPr lang="de-DE" sz="1800" dirty="0"/>
              <a:t>Im Zeitraum 01-08/2020 lassen sich kaum Wissensdatenbank-Abfragen zuordnen; ab Mai 2021 pendelt sich der Anteil mit Abfragen bei 50% ein.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82E6ACE-8CDF-C70D-023D-8DE23D312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6915"/>
            <a:ext cx="9144000" cy="352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80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BEC4580-1EFB-BFD8-14EF-C79E423CE5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7CFEA0-4671-480C-BC22-AE3ED0D6AB75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1CBDA0A-A99F-8E18-997B-89D1B5031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62517"/>
          </a:xfrm>
        </p:spPr>
        <p:txBody>
          <a:bodyPr/>
          <a:lstStyle/>
          <a:p>
            <a:r>
              <a:rPr lang="de-DE" sz="1800" dirty="0"/>
              <a:t>Im Zeitraum 01-08/2020 lassen sich kaum Wissensdatenbank-Abfragen zuordnen; ab Mai 2021 pendelt sich der Anteil mit Abfragen bei 50% ein.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00226AC-4072-4928-93D2-E85EED0C0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3" y="949268"/>
            <a:ext cx="9144000" cy="357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567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80984457-C43E-4E82-7711-459AEA387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00000"/>
            <a:ext cx="8643938" cy="3533888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3FC271F-12A6-6067-22E4-BA1A30D99F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7CFEA0-4671-480C-BC22-AE3ED0D6AB75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4643754-CA53-671D-005F-DB2E8D0E4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0000"/>
          </a:xfrm>
        </p:spPr>
        <p:txBody>
          <a:bodyPr/>
          <a:lstStyle/>
          <a:p>
            <a:r>
              <a:rPr lang="de-DE" sz="1800" dirty="0"/>
              <a:t>Anfangs war vor allem die Impfung relevant, bis März 2022 die länderspezifischen Regelungen, zuletzt das Thema Quarantäne.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2D3934-C193-A4F9-6A6C-40DFD02DC75A}"/>
              </a:ext>
            </a:extLst>
          </p:cNvPr>
          <p:cNvSpPr txBox="1"/>
          <p:nvPr/>
        </p:nvSpPr>
        <p:spPr>
          <a:xfrm>
            <a:off x="7315200" y="4146437"/>
            <a:ext cx="1990595" cy="1135117"/>
          </a:xfrm>
          <a:prstGeom prst="rect">
            <a:avLst/>
          </a:prstGeom>
        </p:spPr>
        <p:txBody>
          <a:bodyPr vert="horz" wrap="square" lIns="36000" tIns="36000" rIns="36000" bIns="36000" rtlCol="0" anchor="t" anchorCtr="0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de-DE" sz="1000" dirty="0"/>
              <a:t>Anteil der Themen an allen Wissensabfragen des Monats,</a:t>
            </a:r>
          </a:p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de-DE" sz="1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Mehrfachnennungen je Anruf</a:t>
            </a:r>
          </a:p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de-DE" sz="1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möglich.</a:t>
            </a:r>
          </a:p>
        </p:txBody>
      </p:sp>
    </p:spTree>
    <p:extLst>
      <p:ext uri="{BB962C8B-B14F-4D97-AF65-F5344CB8AC3E}">
        <p14:creationId xmlns:p14="http://schemas.microsoft.com/office/powerpoint/2010/main" val="424786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F5CDE88-610B-BEE2-D4B0-6AE6B21AE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17CFEA0-4671-480C-BC22-AE3ED0D6AB75}" type="slidenum">
              <a:rPr lang="de-DE" smtClean="0"/>
              <a:pPr>
                <a:spcAft>
                  <a:spcPts val="600"/>
                </a:spcAft>
              </a:pPr>
              <a:t>17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6746707-C609-C6FB-20B7-21DA6D2BD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0000"/>
          </a:xfrm>
        </p:spPr>
        <p:txBody>
          <a:bodyPr anchor="t">
            <a:normAutofit fontScale="90000"/>
          </a:bodyPr>
          <a:lstStyle/>
          <a:p>
            <a:r>
              <a:rPr lang="de-DE" dirty="0"/>
              <a:t>Bundesländer-Informationen stellen in allen Regionen und Mobilnummern-kreisen das Hauptthema dar, v.a. in Thüringen und Brandenburg.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262DFC6-75FA-ADEB-9C40-FDE8D0DCD7C5}"/>
              </a:ext>
            </a:extLst>
          </p:cNvPr>
          <p:cNvSpPr txBox="1"/>
          <p:nvPr/>
        </p:nvSpPr>
        <p:spPr>
          <a:xfrm>
            <a:off x="161925" y="838200"/>
            <a:ext cx="0" cy="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de-DE" sz="105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CBC56C8-B3BA-5579-A82F-EE743AF1F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2478"/>
            <a:ext cx="9144000" cy="382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270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F5CDE88-610B-BEE2-D4B0-6AE6B21AE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17CFEA0-4671-480C-BC22-AE3ED0D6AB75}" type="slidenum">
              <a:rPr lang="de-DE" smtClean="0"/>
              <a:pPr>
                <a:spcAft>
                  <a:spcPts val="600"/>
                </a:spcAft>
              </a:pPr>
              <a:t>18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6746707-C609-C6FB-20B7-21DA6D2BD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0000"/>
          </a:xfrm>
        </p:spPr>
        <p:txBody>
          <a:bodyPr anchor="t">
            <a:normAutofit fontScale="90000"/>
          </a:bodyPr>
          <a:lstStyle/>
          <a:p>
            <a:r>
              <a:rPr lang="de-DE" dirty="0"/>
              <a:t>In der ersten Impfwelle wurden Erst- und Zweitimpfungen geimpft, in der zweiten hauptsächlich Drittimpfungen. 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262DFC6-75FA-ADEB-9C40-FDE8D0DCD7C5}"/>
              </a:ext>
            </a:extLst>
          </p:cNvPr>
          <p:cNvSpPr txBox="1"/>
          <p:nvPr/>
        </p:nvSpPr>
        <p:spPr>
          <a:xfrm>
            <a:off x="161925" y="838200"/>
            <a:ext cx="0" cy="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de-DE" sz="105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1FBD642-6E06-7C29-451A-48D122AC3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8" y="900000"/>
            <a:ext cx="8239125" cy="368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46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F5CDE88-610B-BEE2-D4B0-6AE6B21AE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17CFEA0-4671-480C-BC22-AE3ED0D6AB75}" type="slidenum">
              <a:rPr lang="de-DE" smtClean="0"/>
              <a:pPr>
                <a:spcAft>
                  <a:spcPts val="600"/>
                </a:spcAft>
              </a:pPr>
              <a:t>19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6746707-C609-C6FB-20B7-21DA6D2BD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0000"/>
          </a:xfrm>
        </p:spPr>
        <p:txBody>
          <a:bodyPr anchor="t">
            <a:normAutofit fontScale="90000"/>
          </a:bodyPr>
          <a:lstStyle/>
          <a:p>
            <a:r>
              <a:rPr lang="de-DE" dirty="0"/>
              <a:t>Vor der ersten Impfwelle gab es mit 1-2 Monaten Vorlauf ein erhöhtes Hotline-Aufkommen – bei der zweiten Impfwelle war das nicht der Fall.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262DFC6-75FA-ADEB-9C40-FDE8D0DCD7C5}"/>
              </a:ext>
            </a:extLst>
          </p:cNvPr>
          <p:cNvSpPr txBox="1"/>
          <p:nvPr/>
        </p:nvSpPr>
        <p:spPr>
          <a:xfrm>
            <a:off x="161925" y="838200"/>
            <a:ext cx="0" cy="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de-DE" sz="105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6DC33D8-1716-7C4C-4381-593D5341D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7322"/>
            <a:ext cx="9144000" cy="377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203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8"/>
          </p:nvPr>
        </p:nvSpPr>
        <p:spPr>
          <a:xfrm>
            <a:off x="593124" y="0"/>
            <a:ext cx="8550876" cy="4608000"/>
          </a:xfrm>
        </p:spPr>
        <p:txBody>
          <a:bodyPr/>
          <a:lstStyle/>
          <a:p>
            <a:r>
              <a:rPr lang="de-DE" dirty="0"/>
              <a:t>AGREGIERTE</a:t>
            </a:r>
          </a:p>
          <a:p>
            <a:r>
              <a:rPr lang="de-DE" dirty="0"/>
              <a:t>IMPFHOTLINE-DATEN</a:t>
            </a:r>
          </a:p>
          <a:p>
            <a:endParaRPr lang="de-DE" dirty="0"/>
          </a:p>
          <a:p>
            <a:r>
              <a:rPr lang="de-DE" dirty="0"/>
              <a:t>Datenübersicht</a:t>
            </a:r>
          </a:p>
          <a:p>
            <a:pPr lvl="1"/>
            <a:r>
              <a:rPr lang="de-DE" dirty="0">
                <a:solidFill>
                  <a:schemeClr val="tx1"/>
                </a:solidFill>
              </a:rPr>
              <a:t>10.03.2023</a:t>
            </a:r>
          </a:p>
        </p:txBody>
      </p:sp>
    </p:spTree>
    <p:extLst>
      <p:ext uri="{BB962C8B-B14F-4D97-AF65-F5344CB8AC3E}">
        <p14:creationId xmlns:p14="http://schemas.microsoft.com/office/powerpoint/2010/main" val="1054881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F5CDE88-610B-BEE2-D4B0-6AE6B21AE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17CFEA0-4671-480C-BC22-AE3ED0D6AB75}" type="slidenum">
              <a:rPr lang="de-DE" smtClean="0"/>
              <a:pPr>
                <a:spcAft>
                  <a:spcPts val="600"/>
                </a:spcAft>
              </a:pPr>
              <a:t>20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6746707-C609-C6FB-20B7-21DA6D2BD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0000"/>
          </a:xfrm>
        </p:spPr>
        <p:txBody>
          <a:bodyPr anchor="t">
            <a:normAutofit fontScale="90000"/>
          </a:bodyPr>
          <a:lstStyle/>
          <a:p>
            <a:r>
              <a:rPr lang="de-DE" dirty="0"/>
              <a:t>Der Vorlauf der Impfhotline gegenüber der ersten Impfwelle resultiert aus dem anfangs dominierenden Thema Impfung.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262DFC6-75FA-ADEB-9C40-FDE8D0DCD7C5}"/>
              </a:ext>
            </a:extLst>
          </p:cNvPr>
          <p:cNvSpPr txBox="1"/>
          <p:nvPr/>
        </p:nvSpPr>
        <p:spPr>
          <a:xfrm>
            <a:off x="161925" y="838200"/>
            <a:ext cx="0" cy="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de-DE" sz="105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9E424B10-6AC3-2BA3-D720-04344AF3D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3" y="1241926"/>
            <a:ext cx="2983519" cy="17280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FE91A5C6-0D56-05C6-416E-BF74DFFB1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382" y="1241926"/>
            <a:ext cx="2983520" cy="17280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061A1229-5399-D043-1FA2-7BA181091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3" y="3026188"/>
            <a:ext cx="2983520" cy="1728000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0FA197D6-A704-C497-620D-06E97791B0E5}"/>
              </a:ext>
            </a:extLst>
          </p:cNvPr>
          <p:cNvSpPr txBox="1"/>
          <p:nvPr/>
        </p:nvSpPr>
        <p:spPr>
          <a:xfrm>
            <a:off x="580102" y="956262"/>
            <a:ext cx="4404852" cy="334297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Impfaufkommen vs. themenbezogene Hotline-Anrufe 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9279D252-2A3E-6A88-68A5-DF773C4062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9558" t="48498" r="856" b="39967"/>
          <a:stretch/>
        </p:blipFill>
        <p:spPr>
          <a:xfrm>
            <a:off x="7595793" y="915801"/>
            <a:ext cx="968105" cy="330215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217D1324-D052-2072-DF39-D8936B85EB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9382" y="3026188"/>
            <a:ext cx="2983521" cy="172800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CEFC8EC1-A32E-BAF7-7174-E41319923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4032" y="3026188"/>
            <a:ext cx="2983521" cy="172800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451A401B-23DF-85E7-98B5-B4B839912B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1316" y="1241926"/>
            <a:ext cx="2983521" cy="1728000"/>
          </a:xfrm>
          <a:prstGeom prst="rect">
            <a:avLst/>
          </a:prstGeom>
          <a:ln w="12700"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428529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F5CDE88-610B-BEE2-D4B0-6AE6B21AE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17CFEA0-4671-480C-BC22-AE3ED0D6AB75}" type="slidenum">
              <a:rPr lang="de-DE" smtClean="0"/>
              <a:pPr>
                <a:spcAft>
                  <a:spcPts val="600"/>
                </a:spcAft>
              </a:pPr>
              <a:t>21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6746707-C609-C6FB-20B7-21DA6D2BD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0000"/>
          </a:xfrm>
        </p:spPr>
        <p:txBody>
          <a:bodyPr anchor="t">
            <a:normAutofit fontScale="90000"/>
          </a:bodyPr>
          <a:lstStyle/>
          <a:p>
            <a:r>
              <a:rPr lang="de-DE" dirty="0"/>
              <a:t>Impf- und Anrufquote sind tendenziell größer, je dichter besiedelt die Region ist.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262DFC6-75FA-ADEB-9C40-FDE8D0DCD7C5}"/>
              </a:ext>
            </a:extLst>
          </p:cNvPr>
          <p:cNvSpPr txBox="1"/>
          <p:nvPr/>
        </p:nvSpPr>
        <p:spPr>
          <a:xfrm>
            <a:off x="161925" y="838200"/>
            <a:ext cx="0" cy="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de-DE" sz="105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FA197D6-A704-C497-620D-06E97791B0E5}"/>
              </a:ext>
            </a:extLst>
          </p:cNvPr>
          <p:cNvSpPr txBox="1"/>
          <p:nvPr/>
        </p:nvSpPr>
        <p:spPr>
          <a:xfrm>
            <a:off x="580102" y="956262"/>
            <a:ext cx="4404852" cy="334297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Impf- und Anrufquoten nach Bevölkerungsdichte in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Einw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./km²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AEEC4F9-A929-21E9-AAC3-39FCF666D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02" y="1346821"/>
            <a:ext cx="3920949" cy="3240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941E112-225A-46B3-1975-A53915280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244" y="1340725"/>
            <a:ext cx="3908833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4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FF9D04D-2682-7E1E-25F8-4DE11E9402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5498" y="-11624"/>
            <a:ext cx="3276000" cy="4608000"/>
          </a:xfrm>
          <a:solidFill>
            <a:schemeClr val="tx2"/>
          </a:solidFill>
        </p:spPr>
        <p:txBody>
          <a:bodyPr/>
          <a:lstStyle/>
          <a:p>
            <a:r>
              <a:rPr lang="de-DE" dirty="0"/>
              <a:t>Hintergrund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5AA2AD-4677-2123-8039-A4BB6161E28D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de-DE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Die </a:t>
            </a:r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Corona-Pandemie ist das bestimmende Thema der Jahre 2020 bis 2022 gewesen. 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de-DE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Neben anderen Daten, die bereits öffentlich verfügbar sind (z.B. Impfquoten, 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Inzidenzen), stellen </a:t>
            </a:r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Anrufer-Informationen eine weitere relevante Informationsquelle dar, da hiermit das Informationsbedürfnis der Bevölkerung gemessen werden kann.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de-DE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Die </a:t>
            </a:r>
            <a:r>
              <a:rPr lang="de-DE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Bereitsstellung</a:t>
            </a:r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anonymisierter Impfhotline-Daten entspricht der Daten-Strategie der Bundesregierung, innovative und verantwortungsvolle Datenbereitstellung und Datennutzung insbesondere in Deutschland und Europa signifikant zu erhöhen – in der Wirtschaft, der Wissenschaft, der Zivilgesellschaft und der Verwaltung. *</a:t>
            </a:r>
            <a:endParaRPr lang="de-DE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3AD8FBF-923B-A4A3-883D-796DAF5FA3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7CFEA0-4671-480C-BC22-AE3ED0D6AB75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C57DD0B-E391-508B-1EFC-E7D6C766247F}"/>
              </a:ext>
            </a:extLst>
          </p:cNvPr>
          <p:cNvSpPr txBox="1"/>
          <p:nvPr/>
        </p:nvSpPr>
        <p:spPr>
          <a:xfrm>
            <a:off x="3888753" y="4459454"/>
            <a:ext cx="5089617" cy="273844"/>
          </a:xfrm>
          <a:prstGeom prst="rect">
            <a:avLst/>
          </a:prstGeom>
        </p:spPr>
        <p:txBody>
          <a:bodyPr vert="horz" wrap="square" lIns="36000" tIns="36000" rIns="36000" bIns="36000" rtlCol="0" anchor="t" anchorCtr="0">
            <a:noAutofit/>
          </a:bodyPr>
          <a:lstStyle/>
          <a:p>
            <a:pPr defTabSz="914400">
              <a:lnSpc>
                <a:spcPct val="95000"/>
              </a:lnSpc>
            </a:pPr>
            <a:r>
              <a:rPr lang="de-DE" sz="800" dirty="0"/>
              <a:t>*https://</a:t>
            </a:r>
            <a:r>
              <a:rPr lang="de-DE" sz="800" dirty="0" err="1"/>
              <a:t>www.bundesregierung.de</a:t>
            </a:r>
            <a:r>
              <a:rPr lang="de-DE" sz="800" dirty="0"/>
              <a:t>/</a:t>
            </a:r>
            <a:r>
              <a:rPr lang="de-DE" sz="800" dirty="0" err="1"/>
              <a:t>breg</a:t>
            </a:r>
            <a:r>
              <a:rPr lang="de-DE" sz="800" dirty="0"/>
              <a:t>-de/</a:t>
            </a:r>
            <a:r>
              <a:rPr lang="de-DE" sz="800" dirty="0" err="1"/>
              <a:t>service</a:t>
            </a:r>
            <a:r>
              <a:rPr lang="de-DE" sz="800" dirty="0"/>
              <a:t>/</a:t>
            </a:r>
            <a:r>
              <a:rPr lang="de-DE" sz="800" dirty="0" err="1"/>
              <a:t>publikationen</a:t>
            </a:r>
            <a:r>
              <a:rPr lang="de-DE" sz="800" dirty="0"/>
              <a:t>/datenstrategie-der-bundesregierung-1845632</a:t>
            </a:r>
            <a:endParaRPr kumimoji="0" lang="de-DE" sz="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3159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74B9557-C7B0-A752-97B1-1D403E461F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11624"/>
            <a:ext cx="9144000" cy="4608000"/>
          </a:xfrm>
          <a:solidFill>
            <a:srgbClr val="FED061"/>
          </a:solidFill>
        </p:spPr>
        <p:txBody>
          <a:bodyPr/>
          <a:lstStyle/>
          <a:p>
            <a:r>
              <a:rPr lang="de-DE" sz="3600" dirty="0"/>
              <a:t>Das Informationsbedürfnis der Bevölkerung ist messbar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1B3E7A0-B16D-75CE-D811-9F58E9BCAC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7CFEA0-4671-480C-BC22-AE3ED0D6AB75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753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solidFill>
            <a:schemeClr val="accent3"/>
          </a:solidFill>
        </p:spPr>
        <p:txBody>
          <a:bodyPr/>
          <a:lstStyle/>
          <a:p>
            <a:r>
              <a:rPr lang="de-DE" sz="2400" dirty="0">
                <a:solidFill>
                  <a:schemeClr val="tx1"/>
                </a:solidFill>
              </a:rPr>
              <a:t>Vision  </a:t>
            </a:r>
          </a:p>
          <a:p>
            <a:r>
              <a:rPr lang="de-DE" sz="2400" dirty="0"/>
              <a:t>Alle relevanten Inhalte der Impf-Hotline werden der Allgemeinheit zur Verfügung gestellt. </a:t>
            </a:r>
          </a:p>
          <a:p>
            <a:r>
              <a:rPr lang="de-DE" sz="2400" dirty="0"/>
              <a:t>Damit können wissenschaftliche Untersuchungen </a:t>
            </a:r>
            <a:r>
              <a:rPr lang="de-DE" sz="2400"/>
              <a:t>unterstützt werden, </a:t>
            </a:r>
            <a:r>
              <a:rPr lang="de-DE" sz="2400" dirty="0"/>
              <a:t>um den Informationsbedarf der Gesellschaft zu messen und Ableitungen für die  Kommunikation und politische Entscheidung umzusetzen.</a:t>
            </a:r>
            <a:endParaRPr lang="de-DE" sz="2400" b="0" dirty="0">
              <a:solidFill>
                <a:schemeClr val="tx1"/>
              </a:solidFill>
            </a:endParaRPr>
          </a:p>
          <a:p>
            <a:endParaRPr lang="de-DE" sz="1400" b="0" dirty="0">
              <a:solidFill>
                <a:schemeClr val="tx1"/>
              </a:solidFill>
            </a:endParaRPr>
          </a:p>
          <a:p>
            <a:endParaRPr lang="de-DE" sz="1400" b="0" dirty="0">
              <a:solidFill>
                <a:schemeClr val="tx1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7CFEA0-4671-480C-BC22-AE3ED0D6AB75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1063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FF9D04D-2682-7E1E-25F8-4DE11E9402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chemeClr val="bg2"/>
          </a:solidFill>
        </p:spPr>
        <p:txBody>
          <a:bodyPr/>
          <a:lstStyle/>
          <a:p>
            <a:r>
              <a:rPr lang="de-DE" dirty="0"/>
              <a:t>Vorgehen der Datenaufbereitung der Impfhotline-Daten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5AA2AD-4677-2123-8039-A4BB6161E28D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Folgende Datenquellen stehen bereit </a:t>
            </a:r>
          </a:p>
          <a:p>
            <a:pPr marL="484585" lvl="1" indent="-285750"/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ACD-Anruf-Information </a:t>
            </a:r>
          </a:p>
          <a:p>
            <a:pPr marL="690563" lvl="2" indent="-285750"/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Anrufzeitpunkt </a:t>
            </a:r>
          </a:p>
          <a:p>
            <a:pPr marL="690563" lvl="2" indent="-285750"/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Vorwahl (Referenz zu den Regionen)</a:t>
            </a:r>
          </a:p>
          <a:p>
            <a:pPr marL="690563" lvl="2" indent="-285750"/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Service-Center-Agent 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(anonymisiert) </a:t>
            </a:r>
          </a:p>
          <a:p>
            <a:pPr marL="484585" lvl="1" indent="-285750"/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Abfragen der Wissensdatenbank</a:t>
            </a:r>
          </a:p>
          <a:p>
            <a:pPr marL="690563" lvl="2" indent="-285750"/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Service-Center-Agent</a:t>
            </a:r>
            <a:r>
              <a:rPr lang="de-DE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de-DE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(anonymisiert) </a:t>
            </a:r>
          </a:p>
          <a:p>
            <a:pPr marL="690563" lvl="2" indent="-285750"/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Abruf-Zeitpunkt der Wissensinformation</a:t>
            </a:r>
          </a:p>
          <a:p>
            <a:pPr marL="690563" lvl="2" indent="-285750"/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Inhalt der Wissensinformation</a:t>
            </a:r>
          </a:p>
          <a:p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Die ACD-Daten sind auf Anrufe an die Service-Nummer 116117 eingeschränkt, um Anrufe an den </a:t>
            </a:r>
            <a:r>
              <a:rPr lang="de-DE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Vorqualifizirungs</a:t>
            </a:r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-Dienst zur Impfterminvereinbarung auszuschließen.</a:t>
            </a:r>
          </a:p>
          <a:p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Die Daten beider Quellen werden über den Service-Center-Agenten und die zeitliche Information verknüpft. Zeitraum: 19.12.2020-31.12.2022.</a:t>
            </a:r>
          </a:p>
          <a:p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Die regionale, zeitliche und thematische Auswertung der Daten ist möglich. Die aufbereiteten Daten stehen unter folgendem Link zur Verfügung: </a:t>
            </a:r>
            <a:r>
              <a:rPr lang="de-DE" u="sng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https://github.com/Impfhotline/Impfhotline-Daten_Kreisebene</a:t>
            </a:r>
            <a:endParaRPr lang="de-DE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de-DE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de-DE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3AD8FBF-923B-A4A3-883D-796DAF5FA3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7CFEA0-4671-480C-BC22-AE3ED0D6AB75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882713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F5CDE88-610B-BEE2-D4B0-6AE6B21AE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17CFEA0-4671-480C-BC22-AE3ED0D6AB75}" type="slidenum">
              <a:rPr lang="de-DE" smtClean="0"/>
              <a:pPr>
                <a:spcAft>
                  <a:spcPts val="600"/>
                </a:spcAft>
              </a:pPr>
              <a:t>7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6746707-C609-C6FB-20B7-21DA6D2BD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888519"/>
          </a:xfrm>
        </p:spPr>
        <p:txBody>
          <a:bodyPr anchor="t">
            <a:normAutofit fontScale="90000"/>
          </a:bodyPr>
          <a:lstStyle/>
          <a:p>
            <a:r>
              <a:rPr lang="de-DE" dirty="0"/>
              <a:t>Im ersten Halbjahr 2021 war die Anrufhäufigkeit mit bis zu 45.000 pro Tag am größten, zuletzt war die Nachfrage nur noch gering.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F717C82-0E4B-D4A8-2D30-A72C2BB91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82" y="965754"/>
            <a:ext cx="8541236" cy="380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86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F5CDE88-610B-BEE2-D4B0-6AE6B21AE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17CFEA0-4671-480C-BC22-AE3ED0D6AB75}" type="slidenum">
              <a:rPr lang="de-DE" smtClean="0"/>
              <a:pPr>
                <a:spcAft>
                  <a:spcPts val="600"/>
                </a:spcAft>
              </a:pPr>
              <a:t>8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6746707-C609-C6FB-20B7-21DA6D2BD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888519"/>
          </a:xfrm>
        </p:spPr>
        <p:txBody>
          <a:bodyPr anchor="t">
            <a:normAutofit fontScale="90000"/>
          </a:bodyPr>
          <a:lstStyle/>
          <a:p>
            <a:r>
              <a:rPr lang="de-DE" dirty="0"/>
              <a:t>Im ersten Halbjahr 2021 war die Anrufhäufigkeit mit bis zu 1.3 Mio. Anrufen pro Monat am größten, zuletzt war die Nachfrage nur noch gering.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27E91E6-4D63-A553-8D90-74AEFA875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82" y="930184"/>
            <a:ext cx="8541236" cy="379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13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F5CDE88-610B-BEE2-D4B0-6AE6B21AE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6480" y="4769988"/>
            <a:ext cx="61189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17CFEA0-4671-480C-BC22-AE3ED0D6AB75}" type="slidenum">
              <a:rPr lang="de-DE" smtClean="0"/>
              <a:pPr>
                <a:spcAft>
                  <a:spcPts val="600"/>
                </a:spcAft>
              </a:pPr>
              <a:t>9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6746707-C609-C6FB-20B7-21DA6D2BD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0000"/>
          </a:xfrm>
        </p:spPr>
        <p:txBody>
          <a:bodyPr anchor="t">
            <a:normAutofit fontScale="90000"/>
          </a:bodyPr>
          <a:lstStyle/>
          <a:p>
            <a:r>
              <a:rPr lang="de-DE" dirty="0"/>
              <a:t>Nachdem die Anrufe zunächst überwiegend aus dem Festnetz kamen, überwogen seit Mitte 2021 Mobilfunk-Anrufe.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3950D3D-8668-306B-0C67-A13B2B6074C3}"/>
              </a:ext>
            </a:extLst>
          </p:cNvPr>
          <p:cNvSpPr txBox="1"/>
          <p:nvPr/>
        </p:nvSpPr>
        <p:spPr>
          <a:xfrm>
            <a:off x="866775" y="1390650"/>
            <a:ext cx="0" cy="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de-DE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42981A-ED60-8E79-684F-3D8577A9AA55}"/>
              </a:ext>
            </a:extLst>
          </p:cNvPr>
          <p:cNvSpPr txBox="1"/>
          <p:nvPr/>
        </p:nvSpPr>
        <p:spPr>
          <a:xfrm>
            <a:off x="161925" y="838200"/>
            <a:ext cx="0" cy="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R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de-DE" sz="105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ED09B4C-822C-2422-99D4-316F3FF5BFA7}"/>
              </a:ext>
            </a:extLst>
          </p:cNvPr>
          <p:cNvSpPr txBox="1"/>
          <p:nvPr/>
        </p:nvSpPr>
        <p:spPr>
          <a:xfrm>
            <a:off x="1628775" y="3838575"/>
            <a:ext cx="0" cy="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L="180000" marR="0" indent="-18000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CDE61B6-AC69-9F3C-74C3-5971B9A10C5F}"/>
              </a:ext>
            </a:extLst>
          </p:cNvPr>
          <p:cNvSpPr txBox="1"/>
          <p:nvPr/>
        </p:nvSpPr>
        <p:spPr>
          <a:xfrm>
            <a:off x="4772025" y="2971800"/>
            <a:ext cx="0" cy="0"/>
          </a:xfrm>
          <a:prstGeom prst="rect">
            <a:avLst/>
          </a:prstGeom>
        </p:spPr>
        <p:txBody>
          <a:bodyPr vert="horz" wrap="none" lIns="36000" tIns="36000" rIns="36000" bIns="36000" rtlCol="0" anchor="t" anchorCtr="0">
            <a:noAutofit/>
          </a:bodyPr>
          <a:lstStyle/>
          <a:p>
            <a:pPr marL="180000" marR="0" indent="-18000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6686AA9-57D6-9193-7B9C-456CF557C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8" y="900000"/>
            <a:ext cx="8882642" cy="367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26392"/>
      </p:ext>
    </p:extLst>
  </p:cSld>
  <p:clrMapOvr>
    <a:masterClrMapping/>
  </p:clrMapOvr>
</p:sld>
</file>

<file path=ppt/theme/theme1.xml><?xml version="1.0" encoding="utf-8"?>
<a:theme xmlns:a="http://schemas.openxmlformats.org/drawingml/2006/main" name="gkk Farbphon">
  <a:themeElements>
    <a:clrScheme name="gkk">
      <a:dk1>
        <a:sysClr val="windowText" lastClr="000000"/>
      </a:dk1>
      <a:lt1>
        <a:srgbClr val="FFFFFF"/>
      </a:lt1>
      <a:dk2>
        <a:srgbClr val="FED061"/>
      </a:dk2>
      <a:lt2>
        <a:srgbClr val="398CCB"/>
      </a:lt2>
      <a:accent1>
        <a:srgbClr val="FFF4E0"/>
      </a:accent1>
      <a:accent2>
        <a:srgbClr val="A7BBC5"/>
      </a:accent2>
      <a:accent3>
        <a:srgbClr val="ED6C84"/>
      </a:accent3>
      <a:accent4>
        <a:srgbClr val="BCDCF5"/>
      </a:accent4>
      <a:accent5>
        <a:srgbClr val="FFFFFF"/>
      </a:accent5>
      <a:accent6>
        <a:srgbClr val="FFFFFF"/>
      </a:accent6>
      <a:hlink>
        <a:srgbClr val="000000"/>
      </a:hlink>
      <a:folHlink>
        <a:srgbClr val="000000"/>
      </a:folHlink>
    </a:clrScheme>
    <a:fontScheme name="gk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A7BBC5"/>
        </a:solidFill>
        <a:ln w="12700">
          <a:noFill/>
        </a:ln>
      </a:spPr>
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none" lIns="36000" tIns="36000" rIns="36000" bIns="36000" rtlCol="0" anchor="t" anchorCtr="0">
        <a:noAutofit/>
      </a:bodyPr>
      <a:lstStyle>
        <a:defPPr marL="180000" marR="0" indent="-180000" algn="l" defTabSz="914400" rtl="0" eaLnBrk="1" fontAlgn="auto" latinLnBrk="0" hangingPunct="1">
          <a:lnSpc>
            <a:spcPct val="95000"/>
          </a:lnSpc>
          <a:spcBef>
            <a:spcPts val="0"/>
          </a:spcBef>
          <a:spcAft>
            <a:spcPts val="0"/>
          </a:spcAft>
          <a:buClrTx/>
          <a:buSzTx/>
          <a:buFont typeface="Arial" panose="020B0604020202020204" pitchFamily="34" charset="0"/>
          <a:buChar char="•"/>
          <a:tabLst/>
          <a:defRPr kumimoji="0" sz="1400" i="0" u="none" strike="noStrike" kern="1200" cap="none" spc="0" normalizeH="0" baseline="0" noProof="0" smtClean="0">
            <a:ln>
              <a:noFill/>
            </a:ln>
            <a:effectLst/>
            <a:uLnTx/>
            <a:uFillTx/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kk_Vorlage_Credential_190117.potx [Schreibgeschützt]" id="{4E89A41A-626F-4736-8BA6-B852349A2CC9}" vid="{393B5DA3-D826-42CC-8895-309900602135}"/>
    </a:ext>
  </a:extLst>
</a:theme>
</file>

<file path=ppt/theme/theme2.xml><?xml version="1.0" encoding="utf-8"?>
<a:theme xmlns:a="http://schemas.openxmlformats.org/drawingml/2006/main" name="Larissa-Design">
  <a:themeElements>
    <a:clrScheme name="gkk">
      <a:dk1>
        <a:sysClr val="windowText" lastClr="000000"/>
      </a:dk1>
      <a:lt1>
        <a:srgbClr val="FFFFFF"/>
      </a:lt1>
      <a:dk2>
        <a:srgbClr val="58584E"/>
      </a:dk2>
      <a:lt2>
        <a:srgbClr val="7F7F7F"/>
      </a:lt2>
      <a:accent1>
        <a:srgbClr val="E7AD00"/>
      </a:accent1>
      <a:accent2>
        <a:srgbClr val="52801A"/>
      </a:accent2>
      <a:accent3>
        <a:srgbClr val="005289"/>
      </a:accent3>
      <a:accent4>
        <a:srgbClr val="A00057"/>
      </a:accent4>
      <a:accent5>
        <a:srgbClr val="9D0D15"/>
      </a:accent5>
      <a:accent6>
        <a:srgbClr val="CFCFC8"/>
      </a:accent6>
      <a:hlink>
        <a:srgbClr val="000000"/>
      </a:hlink>
      <a:folHlink>
        <a:srgbClr val="000000"/>
      </a:folHlink>
    </a:clrScheme>
    <a:fontScheme name="gkk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gkk">
      <a:dk1>
        <a:sysClr val="windowText" lastClr="000000"/>
      </a:dk1>
      <a:lt1>
        <a:srgbClr val="FFFFFF"/>
      </a:lt1>
      <a:dk2>
        <a:srgbClr val="58584E"/>
      </a:dk2>
      <a:lt2>
        <a:srgbClr val="CACAC3"/>
      </a:lt2>
      <a:accent1>
        <a:srgbClr val="E7AD00"/>
      </a:accent1>
      <a:accent2>
        <a:srgbClr val="52801A"/>
      </a:accent2>
      <a:accent3>
        <a:srgbClr val="005289"/>
      </a:accent3>
      <a:accent4>
        <a:srgbClr val="A00057"/>
      </a:accent4>
      <a:accent5>
        <a:srgbClr val="9D0D15"/>
      </a:accent5>
      <a:accent6>
        <a:srgbClr val="FFFFFF"/>
      </a:accent6>
      <a:hlink>
        <a:srgbClr val="000000"/>
      </a:hlink>
      <a:folHlink>
        <a:srgbClr val="000000"/>
      </a:folHlink>
    </a:clrScheme>
    <a:fontScheme name="gkk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6B4367045026F49A775CC2A42855C87" ma:contentTypeVersion="12" ma:contentTypeDescription="Ein neues Dokument erstellen." ma:contentTypeScope="" ma:versionID="5450108fc8df6b15aa688831a96a9fe2">
  <xsd:schema xmlns:xsd="http://www.w3.org/2001/XMLSchema" xmlns:xs="http://www.w3.org/2001/XMLSchema" xmlns:p="http://schemas.microsoft.com/office/2006/metadata/properties" xmlns:ns2="b5c7262b-c49e-43cb-965f-90b9bd2d5c58" xmlns:ns3="be93f62c-e9da-43ee-abfb-722972f62a45" targetNamespace="http://schemas.microsoft.com/office/2006/metadata/properties" ma:root="true" ma:fieldsID="446783f919c5af2187ef5c0893efac53" ns2:_="" ns3:_="">
    <xsd:import namespace="b5c7262b-c49e-43cb-965f-90b9bd2d5c58"/>
    <xsd:import namespace="be93f62c-e9da-43ee-abfb-722972f62a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c7262b-c49e-43cb-965f-90b9bd2d5c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93f62c-e9da-43ee-abfb-722972f62a45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53589C-C4CA-4EEC-BF59-2294ECE74B5A}">
  <ds:schemaRefs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be93f62c-e9da-43ee-abfb-722972f62a45"/>
    <ds:schemaRef ds:uri="http://schemas.microsoft.com/office/2006/documentManagement/types"/>
    <ds:schemaRef ds:uri="http://purl.org/dc/terms/"/>
    <ds:schemaRef ds:uri="b5c7262b-c49e-43cb-965f-90b9bd2d5c58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D214B651-BFC5-4191-BA02-F33EB0150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5c7262b-c49e-43cb-965f-90b9bd2d5c58"/>
    <ds:schemaRef ds:uri="be93f62c-e9da-43ee-abfb-722972f62a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FB10FB0-8CBA-41CD-BB7A-E87BDBB782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738</Words>
  <Application>Microsoft Office PowerPoint</Application>
  <PresentationFormat>Bildschirmpräsentation (16:9)</PresentationFormat>
  <Paragraphs>79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Arial</vt:lpstr>
      <vt:lpstr>Calibri</vt:lpstr>
      <vt:lpstr>Helvetica</vt:lpstr>
      <vt:lpstr>Symbol</vt:lpstr>
      <vt:lpstr>gkk Farbphon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Im ersten Halbjahr 2021 war die Anrufhäufigkeit mit bis zu 45.000 pro Tag am größten, zuletzt war die Nachfrage nur noch gering. </vt:lpstr>
      <vt:lpstr>Im ersten Halbjahr 2021 war die Anrufhäufigkeit mit bis zu 1.3 Mio. Anrufen pro Monat am größten, zuletzt war die Nachfrage nur noch gering. </vt:lpstr>
      <vt:lpstr>Nachdem die Anrufe zunächst überwiegend aus dem Festnetz kamen, überwogen seit Mitte 2021 Mobilfunk-Anrufe.</vt:lpstr>
      <vt:lpstr>Nachdem die Anrufe zunächst überwiegend aus dem Festnetz kamen, überwogen seit Mitte 2021 Mobilfunk-Anrufe.</vt:lpstr>
      <vt:lpstr>Seit Mitte 2021 kommen ca. 50% der Mobilfunk-Anrufe aus dem 02-Netz,  der Vodafone-Anteil lag zu Beginn bei einem Drittel und ging danach zurück.</vt:lpstr>
      <vt:lpstr>Die meisten Anrufe pro Einwohner kommen aus Baden-Württemberg und Hamburg, aus den übrigen Ländern vergleichsweise wenige. </vt:lpstr>
      <vt:lpstr>Bis Mitte 2021 stammt über ein Viertel der Anrufe aus Baden-Württemberg,  im Herbst 2022 kommen mehr ca. 20% aus Nordrhein-Westfalen.</vt:lpstr>
      <vt:lpstr>Im Zeitraum 01-08/2020 lassen sich kaum Wissensdatenbank-Abfragen zuordnen; ab Mai 2021 pendelt sich der Anteil mit Abfragen bei 50% ein.</vt:lpstr>
      <vt:lpstr>Im Zeitraum 01-08/2020 lassen sich kaum Wissensdatenbank-Abfragen zuordnen; ab Mai 2021 pendelt sich der Anteil mit Abfragen bei 50% ein.</vt:lpstr>
      <vt:lpstr>Anfangs war vor allem die Impfung relevant, bis März 2022 die länderspezifischen Regelungen, zuletzt das Thema Quarantäne. </vt:lpstr>
      <vt:lpstr>Bundesländer-Informationen stellen in allen Regionen und Mobilnummern-kreisen das Hauptthema dar, v.a. in Thüringen und Brandenburg.</vt:lpstr>
      <vt:lpstr>In der ersten Impfwelle wurden Erst- und Zweitimpfungen geimpft, in der zweiten hauptsächlich Drittimpfungen. </vt:lpstr>
      <vt:lpstr>Vor der ersten Impfwelle gab es mit 1-2 Monaten Vorlauf ein erhöhtes Hotline-Aufkommen – bei der zweiten Impfwelle war das nicht der Fall.</vt:lpstr>
      <vt:lpstr>Der Vorlauf der Impfhotline gegenüber der ersten Impfwelle resultiert aus dem anfangs dominierenden Thema Impfung.</vt:lpstr>
      <vt:lpstr>Impf- und Anrufquote sind tendenziell größer, je dichter besiedelt die Region ist.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gkk Master</dc:title>
  <dc:creator/>
  <cp:lastModifiedBy/>
  <cp:revision>271</cp:revision>
  <cp:lastPrinted>2018-05-15T11:59:10Z</cp:lastPrinted>
  <dcterms:created xsi:type="dcterms:W3CDTF">2018-11-23T09:56:45Z</dcterms:created>
  <dcterms:modified xsi:type="dcterms:W3CDTF">2023-05-10T07:54:31Z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0x01010026B4367045026F49A775CC2A42855C87</vt:lpwstr>
  </property>
</Properties>
</file>